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873" r:id="rId4"/>
    <p:sldMasterId id="2147483886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8" r:id="rId7"/>
    <p:sldId id="259" r:id="rId8"/>
    <p:sldId id="260" r:id="rId9"/>
    <p:sldId id="261" r:id="rId10"/>
    <p:sldId id="263" r:id="rId11"/>
    <p:sldId id="262" r:id="rId12"/>
  </p:sldIdLst>
  <p:sldSz cx="9144000" cy="6858000" type="screen4x3"/>
  <p:notesSz cx="6997700" cy="9283700"/>
  <p:embeddedFontLst>
    <p:embeddedFont>
      <p:font typeface="Segoe UI" pitchFamily="34" charset="0"/>
      <p:regular r:id="rId15"/>
      <p:bold r:id="rId16"/>
      <p:italic r:id="rId17"/>
      <p:boldItalic r:id="rId18"/>
    </p:embeddedFont>
    <p:embeddedFont>
      <p:font typeface="Museo Sans For Dell" pitchFamily="2" charset="0"/>
      <p:regular r:id="rId19"/>
      <p:bold r:id="rId20"/>
    </p:embeddedFont>
    <p:embeddedFont>
      <p:font typeface="Trebuchet MS" pitchFamily="34" charset="0"/>
      <p:regular r:id="rId21"/>
      <p:bold r:id="rId22"/>
      <p:italic r:id="rId23"/>
      <p:boldItalic r:id="rId24"/>
    </p:embeddedFont>
    <p:embeddedFont>
      <p:font typeface="Museo For Dell" pitchFamily="2" charset="0"/>
      <p:regular r:id="rId25"/>
      <p:bold r:id="rId26"/>
    </p:embeddedFont>
    <p:embeddedFont>
      <p:font typeface="Arial Black" pitchFamily="34" charset="0"/>
      <p:bold r:id="rId2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444"/>
    <a:srgbClr val="71C6C1"/>
    <a:srgbClr val="71C6EE"/>
    <a:srgbClr val="CE1126"/>
    <a:srgbClr val="CE7534"/>
    <a:srgbClr val="DC5034"/>
    <a:srgbClr val="EEEEEE"/>
    <a:srgbClr val="009BBB"/>
    <a:srgbClr val="5482AB"/>
    <a:srgbClr val="B72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75567" autoAdjust="0"/>
  </p:normalViewPr>
  <p:slideViewPr>
    <p:cSldViewPr snapToGrid="0">
      <p:cViewPr>
        <p:scale>
          <a:sx n="66" d="100"/>
          <a:sy n="66" d="100"/>
        </p:scale>
        <p:origin x="-1428" y="72"/>
      </p:cViewPr>
      <p:guideLst>
        <p:guide orient="horz" pos="171"/>
        <p:guide orient="horz" pos="782"/>
        <p:guide pos="3739"/>
        <p:guide pos="5458"/>
        <p:guide pos="3880"/>
        <p:guide pos="82"/>
        <p:guide pos="279"/>
      </p:guideLst>
    </p:cSldViewPr>
  </p:slideViewPr>
  <p:outlineViewPr>
    <p:cViewPr>
      <p:scale>
        <a:sx n="33" d="100"/>
        <a:sy n="33" d="100"/>
      </p:scale>
      <p:origin x="0" y="95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36"/>
    </p:cViewPr>
  </p:sorterViewPr>
  <p:notesViewPr>
    <p:cSldViewPr snapToGrid="0">
      <p:cViewPr varScale="1">
        <p:scale>
          <a:sx n="97" d="100"/>
          <a:sy n="97" d="100"/>
        </p:scale>
        <p:origin x="-3540" y="-10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93107" cy="4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t" anchorCtr="0" compatLnSpc="1">
            <a:prstTxWarp prst="textNoShape">
              <a:avLst/>
            </a:prstTxWarp>
          </a:bodyPr>
          <a:lstStyle>
            <a:lvl1pPr algn="l" defTabSz="907823"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sz="1000" dirty="0">
              <a:latin typeface="Museo Sans For Dell" pitchFamily="2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051" y="0"/>
            <a:ext cx="2994698" cy="4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t" anchorCtr="0" compatLnSpc="1">
            <a:prstTxWarp prst="textNoShape">
              <a:avLst/>
            </a:prstTxWarp>
          </a:bodyPr>
          <a:lstStyle>
            <a:lvl1pPr algn="r" defTabSz="907823"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sz="1000" dirty="0">
              <a:latin typeface="Museo Sans For Dell" pitchFamily="2" charset="0"/>
            </a:endParaRP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55046"/>
            <a:ext cx="2993107" cy="5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b" anchorCtr="0" compatLnSpc="1">
            <a:prstTxWarp prst="textNoShape">
              <a:avLst/>
            </a:prstTxWarp>
          </a:bodyPr>
          <a:lstStyle>
            <a:lvl1pPr algn="l" defTabSz="907823"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sz="1000" dirty="0">
              <a:latin typeface="Museo Sans For Dell" pitchFamily="2" charset="0"/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051" y="8755046"/>
            <a:ext cx="2994698" cy="5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b" anchorCtr="0" compatLnSpc="1">
            <a:prstTxWarp prst="textNoShape">
              <a:avLst/>
            </a:prstTxWarp>
          </a:bodyPr>
          <a:lstStyle>
            <a:lvl1pPr algn="r" defTabSz="907823"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AC8DF440-AC1E-4EB3-BCAA-2AAB8924A793}" type="slidenum">
              <a:rPr lang="en-US" sz="1000">
                <a:latin typeface="Museo Sans For Dell" pitchFamily="2" charset="0"/>
              </a:rPr>
              <a:pPr>
                <a:defRPr/>
              </a:pPr>
              <a:t>‹#›</a:t>
            </a:fld>
            <a:endParaRPr lang="en-US" sz="1000" dirty="0">
              <a:latin typeface="Museo Sans For Del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68348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93107" cy="4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t" anchorCtr="0" compatLnSpc="1">
            <a:prstTxWarp prst="textNoShape">
              <a:avLst/>
            </a:prstTxWarp>
          </a:bodyPr>
          <a:lstStyle>
            <a:lvl1pPr algn="l" defTabSz="907823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051" y="0"/>
            <a:ext cx="2994698" cy="4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t" anchorCtr="0" compatLnSpc="1">
            <a:prstTxWarp prst="textNoShape">
              <a:avLst/>
            </a:prstTxWarp>
          </a:bodyPr>
          <a:lstStyle>
            <a:lvl1pPr algn="r" defTabSz="907823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7388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425" y="4428834"/>
            <a:ext cx="5144900" cy="412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55046"/>
            <a:ext cx="2993107" cy="5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b" anchorCtr="0" compatLnSpc="1">
            <a:prstTxWarp prst="textNoShape">
              <a:avLst/>
            </a:prstTxWarp>
          </a:bodyPr>
          <a:lstStyle>
            <a:lvl1pPr algn="l" defTabSz="907823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051" y="8755046"/>
            <a:ext cx="2994698" cy="5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b" anchorCtr="0" compatLnSpc="1">
            <a:prstTxWarp prst="textNoShape">
              <a:avLst/>
            </a:prstTxWarp>
          </a:bodyPr>
          <a:lstStyle>
            <a:lvl1pPr algn="r" defTabSz="907823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</a:defRPr>
            </a:lvl1pPr>
          </a:lstStyle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688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4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2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/>
          </p:nvPr>
        </p:nvSpPr>
        <p:spPr>
          <a:xfrm>
            <a:off x="457200" y="2679490"/>
            <a:ext cx="5962650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3600" b="0" i="0" smtClean="0">
                <a:solidFill>
                  <a:schemeClr val="accent1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457200" y="4165390"/>
            <a:ext cx="5953125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7675" y="178117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7675" y="507682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gray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 pitchFamily="34" charset="0"/>
            </a:endParaRPr>
          </a:p>
        </p:txBody>
      </p:sp>
      <p:pic>
        <p:nvPicPr>
          <p:cNvPr id="11" name="Picture 10" descr="dell_blue_lrg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65289" y="2651760"/>
            <a:ext cx="1487427" cy="148742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BF957C7E-C7E7-40ED-8DBB-CAEED742A383}" type="datetime1">
              <a:rPr lang="en-US" smtClean="0"/>
              <a:pPr/>
              <a:t>4/11/2013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3ABA7141-3D1C-4B71-8E8A-1A5A719C17C1}" type="datetime1">
              <a:rPr lang="en-US" smtClean="0"/>
              <a:pPr/>
              <a:t>4/11/2013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_Blue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8" name="Picture 17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TextBox 3"/>
          <p:cNvSpPr txBox="1"/>
          <p:nvPr userDrawn="1"/>
        </p:nvSpPr>
        <p:spPr bwMode="black">
          <a:xfrm>
            <a:off x="5350331" y="6425457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dirty="0">
                <a:solidFill>
                  <a:schemeClr val="tx2"/>
                </a:solidFill>
                <a:latin typeface="Museo Sans For Dell" pitchFamily="2" charset="0"/>
              </a:rPr>
              <a:t>Global Marketing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399482B3-49BE-4739-9B0D-BB895DB7BF23}" type="datetime1">
              <a:rPr lang="en-US" smtClean="0"/>
              <a:pPr/>
              <a:t>4/11/2013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and_Content_Blue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50411"/>
            <a:ext cx="8239126" cy="850392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710" y="1215482"/>
            <a:ext cx="8229600" cy="4925341"/>
          </a:xfrm>
        </p:spPr>
        <p:txBody>
          <a:bodyPr lIns="0" tIns="0" rIns="0" bIns="0"/>
          <a:lstStyle>
            <a:lvl1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2000">
                <a:solidFill>
                  <a:schemeClr val="tx2"/>
                </a:solidFill>
                <a:latin typeface="Museo Sans For Dell" pitchFamily="2" charset="0"/>
              </a:defRPr>
            </a:lvl1pPr>
            <a:lvl2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buFont typeface="Museo For Dell 300" pitchFamily="50" charset="0"/>
              <a:buChar char="–"/>
              <a:defRPr sz="1800">
                <a:solidFill>
                  <a:schemeClr val="tx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1600">
                <a:solidFill>
                  <a:schemeClr val="tx2"/>
                </a:solidFill>
                <a:latin typeface="Museo Sans For Dell" pitchFamily="2" charset="0"/>
              </a:defRPr>
            </a:lvl3pPr>
            <a:lvl4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1400">
                <a:solidFill>
                  <a:schemeClr val="tx2"/>
                </a:solidFill>
                <a:latin typeface="Museo Sans For Dell" pitchFamily="2" charset="0"/>
              </a:defRPr>
            </a:lvl4pPr>
            <a:lvl5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1200">
                <a:solidFill>
                  <a:schemeClr val="tx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20" name="Straight Connector 19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sp>
        <p:nvSpPr>
          <p:cNvPr id="22" name="TextBox 3"/>
          <p:cNvSpPr txBox="1"/>
          <p:nvPr userDrawn="1"/>
        </p:nvSpPr>
        <p:spPr bwMode="black">
          <a:xfrm>
            <a:off x="5350331" y="6425457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dirty="0">
                <a:solidFill>
                  <a:schemeClr val="tx2"/>
                </a:solidFill>
                <a:latin typeface="Museo Sans For Dell" pitchFamily="2" charset="0"/>
              </a:rPr>
              <a:t>Global Marketing</a:t>
            </a:r>
          </a:p>
        </p:txBody>
      </p:sp>
      <p:pic>
        <p:nvPicPr>
          <p:cNvPr id="10" name="Picture 9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8B27914F-C898-4076-B98B-C94F91F6A3C7}" type="datetime1">
              <a:rPr lang="en-US" smtClean="0"/>
              <a:pPr/>
              <a:t>4/11/2013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&amp; Background Image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sp>
        <p:nvSpPr>
          <p:cNvPr id="22" name="TextBox 3"/>
          <p:cNvSpPr txBox="1"/>
          <p:nvPr userDrawn="1"/>
        </p:nvSpPr>
        <p:spPr bwMode="black">
          <a:xfrm>
            <a:off x="5350331" y="6425457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dirty="0">
                <a:solidFill>
                  <a:schemeClr val="tx2"/>
                </a:solidFill>
                <a:latin typeface="Museo Sans For Dell" pitchFamily="2" charset="0"/>
              </a:rPr>
              <a:t>Global Marketing</a:t>
            </a:r>
          </a:p>
        </p:txBody>
      </p:sp>
      <p:pic>
        <p:nvPicPr>
          <p:cNvPr id="10" name="Picture 9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29768" y="250411"/>
            <a:ext cx="8239126" cy="850392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F31C0A23-4E9A-4B27-B9D5-98817EA1812E}" type="datetime1">
              <a:rPr lang="en-US" smtClean="0"/>
              <a:pPr/>
              <a:t>4/11/2013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Blue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 userDrawn="1"/>
        </p:nvGrpSpPr>
        <p:grpSpPr>
          <a:xfrm>
            <a:off x="380999" y="1781175"/>
            <a:ext cx="8311513" cy="3295650"/>
            <a:chOff x="280033" y="1781175"/>
            <a:chExt cx="8412480" cy="329565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80033" y="1781175"/>
              <a:ext cx="841248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80033" y="5076825"/>
              <a:ext cx="841248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Picture 9" descr="white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77195" y="2681959"/>
            <a:ext cx="1371487" cy="13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21"/>
          <p:cNvSpPr>
            <a:spLocks noGrp="1"/>
          </p:cNvSpPr>
          <p:nvPr>
            <p:ph type="ctrTitle"/>
          </p:nvPr>
        </p:nvSpPr>
        <p:spPr>
          <a:xfrm>
            <a:off x="438150" y="2679490"/>
            <a:ext cx="5962650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3600" b="0" i="0" smtClean="0">
                <a:solidFill>
                  <a:schemeClr val="tx2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subTitle" idx="1"/>
          </p:nvPr>
        </p:nvSpPr>
        <p:spPr>
          <a:xfrm>
            <a:off x="447674" y="4165390"/>
            <a:ext cx="5953125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tx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3AABDE2C-AD38-4CC9-B4D3-51949B5041AF}" type="datetime1">
              <a:rPr lang="en-US" smtClean="0"/>
              <a:pPr/>
              <a:t>4/11/2013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41426"/>
            <a:ext cx="4023360" cy="288452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tx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tx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tx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41426"/>
            <a:ext cx="4023360" cy="288452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tx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tx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tx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34975" y="4248615"/>
            <a:ext cx="8262938" cy="1917234"/>
          </a:xfrm>
        </p:spPr>
        <p:txBody>
          <a:bodyPr/>
          <a:lstStyle>
            <a:lvl3pPr>
              <a:spcBef>
                <a:spcPts val="100"/>
              </a:spcBef>
              <a:spcAft>
                <a:spcPts val="100"/>
              </a:spcAft>
              <a:defRPr/>
            </a:lvl3pPr>
            <a:lvl4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1400">
                <a:solidFill>
                  <a:schemeClr val="tx2"/>
                </a:solidFill>
              </a:defRPr>
            </a:lvl4pPr>
            <a:lvl5pPr>
              <a:spcBef>
                <a:spcPts val="100"/>
              </a:spcBef>
              <a:spcAft>
                <a:spcPts val="100"/>
              </a:spcAft>
              <a:buClr>
                <a:schemeClr val="tx2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9768" y="250411"/>
            <a:ext cx="8239126" cy="850392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C3CAA833-9901-410F-B9CF-BBA15AA951B6}" type="datetime1">
              <a:rPr lang="en-US" smtClean="0"/>
              <a:pPr/>
              <a:t>4/11/2013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606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8229600" cy="4754880"/>
          </a:xfrm>
        </p:spPr>
        <p:txBody>
          <a:bodyPr lIns="0" tIns="0" rIns="0" bIns="0"/>
          <a:lstStyle>
            <a:lvl1pPr>
              <a:spcBef>
                <a:spcPts val="100"/>
              </a:spcBef>
              <a:spcAft>
                <a:spcPts val="100"/>
              </a:spcAft>
              <a:defRPr sz="2000">
                <a:solidFill>
                  <a:schemeClr val="bg2"/>
                </a:solidFill>
                <a:latin typeface="Museo Sans For Dell" pitchFamily="2" charset="0"/>
              </a:defRPr>
            </a:lvl1pPr>
            <a:lvl2pPr>
              <a:spcBef>
                <a:spcPts val="100"/>
              </a:spcBef>
              <a:spcAft>
                <a:spcPts val="100"/>
              </a:spcAft>
              <a:buFont typeface="Museo Sans For Dell" pitchFamily="2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spcAft>
                <a:spcPts val="100"/>
              </a:spcAft>
              <a:defRPr sz="16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100"/>
              </a:spcBef>
              <a:spcAft>
                <a:spcPts val="100"/>
              </a:spcAft>
              <a:defRPr sz="14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defRPr sz="120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4" name="Picture 13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DA5ED237-BA49-494A-B3B3-DDC72CDA5986}" type="datetime1">
              <a:rPr lang="en-US" smtClean="0"/>
              <a:pPr/>
              <a:t>4/11/2013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41424"/>
            <a:ext cx="4023360" cy="4890435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41425"/>
            <a:ext cx="4023360" cy="4890434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25" name="Picture 24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A1BD0CCE-4CF1-4416-AC93-D16C31AA61FF}" type="datetime1">
              <a:rPr lang="en-US" smtClean="0"/>
              <a:pPr/>
              <a:t>4/11/2013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237786"/>
            <a:ext cx="4023360" cy="288816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237786"/>
            <a:ext cx="4023360" cy="2888166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25" name="Picture 24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34975" y="4270916"/>
            <a:ext cx="8262938" cy="18949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718DB286-FF79-4BB2-AAE8-04B104D0A731}" type="datetime1">
              <a:rPr lang="en-US" smtClean="0"/>
              <a:pPr/>
              <a:t>4/11/2013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400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738" y="6431528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25904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BEC21B2A-3096-494E-9123-2989D3AEA588}" type="datetime1">
              <a:rPr lang="en-US" smtClean="0"/>
              <a:pPr/>
              <a:t>4/11/2013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630BBFFE-C5E9-46F1-9426-174141C09A9C}" type="datetime1">
              <a:rPr lang="en-US" smtClean="0"/>
              <a:pPr/>
              <a:t>4/11/2013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5EC22BE8-83F9-4C18-8DAB-5390261EDED8}" type="datetime1">
              <a:rPr lang="en-US" smtClean="0"/>
              <a:pPr/>
              <a:t>4/11/2013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D72DF531-3468-4E88-943B-AD2ADAEBFE57}" type="datetime1">
              <a:rPr lang="en-US" smtClean="0"/>
              <a:pPr/>
              <a:t>4/11/2013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2E81D4E3-FF1C-447C-90A3-895A8C5392F1}" type="datetime1">
              <a:rPr lang="en-US" smtClean="0"/>
              <a:pPr/>
              <a:t>4/11/2013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1562"/>
            <a:ext cx="8229600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80160"/>
            <a:ext cx="822960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 bwMode="black">
          <a:xfrm>
            <a:off x="5350331" y="6434985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dirty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rPr>
              <a:t>Global Marketing</a:t>
            </a:r>
          </a:p>
        </p:txBody>
      </p:sp>
      <p:pic>
        <p:nvPicPr>
          <p:cNvPr id="6" name="Picture 5" descr="dell_gray_logo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36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896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496D0BA0-97A1-4BC8-8CF3-B745440C6559}" type="datetime1">
              <a:rPr lang="en-US" smtClean="0"/>
              <a:pPr/>
              <a:t>4/11/2013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91" r:id="rId4"/>
    <p:sldLayoutId id="2147483877" r:id="rId5"/>
    <p:sldLayoutId id="2147483879" r:id="rId6"/>
    <p:sldLayoutId id="2147483880" r:id="rId7"/>
    <p:sldLayoutId id="2147483881" r:id="rId8"/>
    <p:sldLayoutId id="2147483882" r:id="rId9"/>
    <p:sldLayoutId id="2147483884" r:id="rId10"/>
    <p:sldLayoutId id="2147483885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cap="none" baseline="0">
          <a:solidFill>
            <a:schemeClr val="accent1"/>
          </a:solidFill>
          <a:latin typeface="Museo For Dell" pitchFamily="2" charset="0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Arial" pitchFamily="34" charset="0"/>
        <a:buChar char="•"/>
        <a:defRPr sz="20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–"/>
        <a:defRPr sz="18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909638" indent="-220663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›"/>
        <a:defRPr sz="16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For Dell 300" pitchFamily="50" charset="0"/>
        <a:buChar char="–"/>
        <a:defRPr sz="1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25904" y="250411"/>
            <a:ext cx="8239125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38710" y="1215483"/>
            <a:ext cx="8239125" cy="493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dell_white_logo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31527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sp>
        <p:nvSpPr>
          <p:cNvPr id="10" name="TextBox 3"/>
          <p:cNvSpPr txBox="1"/>
          <p:nvPr/>
        </p:nvSpPr>
        <p:spPr bwMode="black">
          <a:xfrm>
            <a:off x="5350331" y="6425457"/>
            <a:ext cx="2743200" cy="153888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dirty="0">
                <a:solidFill>
                  <a:schemeClr val="tx2"/>
                </a:solidFill>
                <a:latin typeface="Museo Sans For Dell" pitchFamily="2" charset="0"/>
              </a:rPr>
              <a:t>Global Marketing</a:t>
            </a:r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2"/>
          </p:nvPr>
        </p:nvSpPr>
        <p:spPr>
          <a:xfrm>
            <a:off x="1828800" y="6428232"/>
            <a:ext cx="914401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chemeClr val="tx2"/>
                </a:solidFill>
                <a:latin typeface="Museo Sans For Dell" pitchFamily="2" charset="0"/>
                <a:ea typeface="+mn-ea"/>
                <a:cs typeface="+mn-cs"/>
              </a:defRPr>
            </a:lvl1pPr>
          </a:lstStyle>
          <a:p>
            <a:fld id="{A9FA7D95-E4BA-40E3-94B2-138BB5311E46}" type="datetime1">
              <a:rPr lang="en-US" smtClean="0"/>
              <a:pPr/>
              <a:t>4/11/2013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2" r:id="rId5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cap="none" baseline="0">
          <a:solidFill>
            <a:schemeClr val="tx2"/>
          </a:solidFill>
          <a:latin typeface="Museo For Dell" pitchFamily="2" charset="0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tx2"/>
        </a:buClr>
        <a:buFont typeface="Arial" pitchFamily="34" charset="0"/>
        <a:buChar char="•"/>
        <a:defRPr sz="2000">
          <a:solidFill>
            <a:schemeClr val="tx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tx2"/>
        </a:buClr>
        <a:buSzPct val="100000"/>
        <a:buFont typeface="Museo Sans For Dell" pitchFamily="2" charset="0"/>
        <a:buChar char="–"/>
        <a:defRPr sz="1800" baseline="0">
          <a:solidFill>
            <a:schemeClr val="tx2"/>
          </a:solidFill>
          <a:latin typeface="Museo Sans For Dell" pitchFamily="2" charset="0"/>
          <a:ea typeface="Museo Sans For Dell" pitchFamily="2" charset="0"/>
        </a:defRPr>
      </a:lvl2pPr>
      <a:lvl3pPr marL="909638" indent="-220663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tx2"/>
        </a:buClr>
        <a:buFont typeface="Museo Sans For Dell" pitchFamily="2" charset="0"/>
        <a:buChar char="›"/>
        <a:defRPr sz="1600">
          <a:solidFill>
            <a:schemeClr val="tx2"/>
          </a:solidFill>
          <a:latin typeface="Museo Sans For Dell" pitchFamily="2" charset="0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5.png"/><Relationship Id="rId4" Type="http://schemas.microsoft.com/office/2007/relationships/hdphoto" Target="../media/hdphoto9.wdp"/><Relationship Id="rId9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rebuchet MS" pitchFamily="34" charset="0"/>
              </a:rPr>
              <a:t>СПО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ru-RU" dirty="0" smtClean="0">
                <a:latin typeface="Trebuchet MS" pitchFamily="34" charset="0"/>
              </a:rPr>
              <a:t>в экосистеме </a:t>
            </a:r>
            <a:r>
              <a:rPr lang="en-US" dirty="0" smtClean="0">
                <a:latin typeface="Trebuchet MS" pitchFamily="34" charset="0"/>
              </a:rPr>
              <a:t>Dell</a:t>
            </a:r>
            <a:endParaRPr lang="en-US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Dell </a:t>
            </a:r>
            <a:r>
              <a:rPr lang="ru-RU" dirty="0" smtClean="0">
                <a:latin typeface="Trebuchet MS" pitchFamily="34" charset="0"/>
              </a:rPr>
              <a:t>в мире и России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4294967295"/>
          </p:nvPr>
        </p:nvSpPr>
        <p:spPr>
          <a:xfrm>
            <a:off x="4653246" y="1197882"/>
            <a:ext cx="4023360" cy="489043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rebuchet MS" pitchFamily="34" charset="0"/>
              </a:rPr>
              <a:t>100%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rebuchet MS" pitchFamily="34" charset="0"/>
              </a:rPr>
              <a:t>правительств </a:t>
            </a: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  <a:latin typeface="Trebuchet MS" pitchFamily="34" charset="0"/>
              </a:rPr>
              <a:t>G20 выбирают </a:t>
            </a: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rebuchet MS" pitchFamily="34" charset="0"/>
              </a:rPr>
              <a:t>Dell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rebuchet MS" pitchFamily="34" charset="0"/>
              </a:rPr>
              <a:t>1 </a:t>
            </a:r>
            <a:r>
              <a:rPr lang="ru-RU" b="1" dirty="0" smtClean="0">
                <a:solidFill>
                  <a:schemeClr val="tx1"/>
                </a:solidFill>
                <a:latin typeface="Trebuchet MS" pitchFamily="34" charset="0"/>
              </a:rPr>
              <a:t>000 000 000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rebuchet MS" pitchFamily="34" charset="0"/>
              </a:rPr>
              <a:t>жителей </a:t>
            </a: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  <a:latin typeface="Trebuchet MS" pitchFamily="34" charset="0"/>
              </a:rPr>
              <a:t>планеты взаимодействуют через серверы </a:t>
            </a: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rebuchet MS" pitchFamily="34" charset="0"/>
              </a:rPr>
              <a:t>Dell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rebuchet MS" pitchFamily="34" charset="0"/>
              </a:rPr>
              <a:t>#</a:t>
            </a:r>
            <a:r>
              <a:rPr lang="ru-RU" b="1" dirty="0" smtClean="0">
                <a:solidFill>
                  <a:schemeClr val="tx1"/>
                </a:solidFill>
                <a:latin typeface="Trebuchet MS" pitchFamily="34" charset="0"/>
              </a:rPr>
              <a:t>1 поставщик </a:t>
            </a:r>
            <a:r>
              <a:rPr lang="ru-RU" b="1" dirty="0">
                <a:solidFill>
                  <a:schemeClr val="tx1"/>
                </a:solidFill>
                <a:latin typeface="Trebuchet MS" pitchFamily="34" charset="0"/>
              </a:rPr>
              <a:t>ПК </a:t>
            </a:r>
            <a:endParaRPr lang="ru-RU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rebuchet MS" pitchFamily="34" charset="0"/>
              </a:rPr>
              <a:t>в </a:t>
            </a: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  <a:latin typeface="Trebuchet MS" pitchFamily="34" charset="0"/>
              </a:rPr>
              <a:t>Индии, самой быстрорастущей экономики </a:t>
            </a: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rebuchet MS" pitchFamily="34" charset="0"/>
              </a:rPr>
              <a:t>планеты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rebuchet MS" pitchFamily="34" charset="0"/>
              </a:rPr>
              <a:t>10 </a:t>
            </a:r>
            <a:r>
              <a:rPr lang="ru-RU" b="1" dirty="0" smtClean="0">
                <a:solidFill>
                  <a:schemeClr val="tx1"/>
                </a:solidFill>
                <a:latin typeface="Trebuchet MS" pitchFamily="34" charset="0"/>
              </a:rPr>
              <a:t>000 000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rebuchet MS" pitchFamily="34" charset="0"/>
              </a:rPr>
              <a:t>малых </a:t>
            </a: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  <a:latin typeface="Trebuchet MS" pitchFamily="34" charset="0"/>
              </a:rPr>
              <a:t>предприятий используют </a:t>
            </a: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rebuchet MS" pitchFamily="34" charset="0"/>
              </a:rPr>
              <a:t>Dell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4294967295"/>
          </p:nvPr>
        </p:nvSpPr>
        <p:spPr>
          <a:xfrm>
            <a:off x="439738" y="1197883"/>
            <a:ext cx="4023360" cy="489043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rebuchet MS" pitchFamily="34" charset="0"/>
              </a:rPr>
              <a:t>95%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rebuchet MS" pitchFamily="34" charset="0"/>
              </a:rPr>
              <a:t>компаний </a:t>
            </a:r>
            <a:r>
              <a:rPr lang="ru-RU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rebuchet MS" pitchFamily="34" charset="0"/>
              </a:rPr>
              <a:t>Fortune</a:t>
            </a: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  <a:latin typeface="Trebuchet MS" pitchFamily="34" charset="0"/>
              </a:rPr>
              <a:t> 500 </a:t>
            </a:r>
            <a:b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  <a:latin typeface="Trebuchet MS" pitchFamily="34" charset="0"/>
              </a:rPr>
            </a:b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  <a:latin typeface="Trebuchet MS" pitchFamily="34" charset="0"/>
              </a:rPr>
              <a:t>выбирают </a:t>
            </a: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rebuchet MS" pitchFamily="34" charset="0"/>
              </a:rPr>
              <a:t>Dell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rebuchet MS" pitchFamily="34" charset="0"/>
              </a:rPr>
              <a:t>№1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rebuchet MS" pitchFamily="34" charset="0"/>
              </a:rPr>
              <a:t>в мире </a:t>
            </a: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  <a:latin typeface="Trebuchet MS" pitchFamily="34" charset="0"/>
              </a:rPr>
              <a:t>поставщик решений хранения данных </a:t>
            </a: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rebuchet MS" pitchFamily="34" charset="0"/>
              </a:rPr>
              <a:t>iSCSI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rebuchet MS" pitchFamily="34" charset="0"/>
              </a:rPr>
              <a:t>1 600 000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rebuchet MS" pitchFamily="34" charset="0"/>
              </a:rPr>
              <a:t>пользователей </a:t>
            </a: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  <a:latin typeface="Trebuchet MS" pitchFamily="34" charset="0"/>
              </a:rPr>
              <a:t>онлайн-сообществ </a:t>
            </a: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rebuchet MS" pitchFamily="34" charset="0"/>
              </a:rPr>
              <a:t>Dell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rebuchet MS" pitchFamily="34" charset="0"/>
              </a:rPr>
              <a:t>35%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rebuchet MS" pitchFamily="34" charset="0"/>
              </a:rPr>
              <a:t>серверов </a:t>
            </a: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  <a:latin typeface="Trebuchet MS" pitchFamily="34" charset="0"/>
              </a:rPr>
              <a:t>для дата-центров Северной Америки поставляются </a:t>
            </a: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rebuchet MS" pitchFamily="34" charset="0"/>
              </a:rPr>
              <a:t>Dell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035261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rebuchet MS" pitchFamily="34" charset="0"/>
              </a:rPr>
              <a:t>Основные направления деятельности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32" name="AutoShape 4"/>
          <p:cNvSpPr>
            <a:spLocks noChangeAspect="1" noChangeArrowheads="1" noTextEdit="1"/>
          </p:cNvSpPr>
          <p:nvPr/>
        </p:nvSpPr>
        <p:spPr bwMode="auto">
          <a:xfrm>
            <a:off x="489744" y="1301882"/>
            <a:ext cx="8164513" cy="425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33" name="Freeform 6"/>
          <p:cNvSpPr>
            <a:spLocks/>
          </p:cNvSpPr>
          <p:nvPr/>
        </p:nvSpPr>
        <p:spPr bwMode="auto">
          <a:xfrm>
            <a:off x="489743" y="1301882"/>
            <a:ext cx="2535972" cy="4824598"/>
          </a:xfrm>
          <a:custGeom>
            <a:avLst/>
            <a:gdLst/>
            <a:ahLst/>
            <a:cxnLst>
              <a:cxn ang="0">
                <a:pos x="177" y="0"/>
              </a:cxn>
              <a:cxn ang="0">
                <a:pos x="4598" y="0"/>
              </a:cxn>
              <a:cxn ang="0">
                <a:pos x="4776" y="177"/>
              </a:cxn>
              <a:cxn ang="0">
                <a:pos x="4776" y="10264"/>
              </a:cxn>
              <a:cxn ang="0">
                <a:pos x="4598" y="10442"/>
              </a:cxn>
              <a:cxn ang="0">
                <a:pos x="177" y="10442"/>
              </a:cxn>
              <a:cxn ang="0">
                <a:pos x="0" y="10264"/>
              </a:cxn>
              <a:cxn ang="0">
                <a:pos x="0" y="177"/>
              </a:cxn>
              <a:cxn ang="0">
                <a:pos x="177" y="0"/>
              </a:cxn>
            </a:cxnLst>
            <a:rect l="0" t="0" r="r" b="b"/>
            <a:pathLst>
              <a:path w="4776" h="10442">
                <a:moveTo>
                  <a:pt x="177" y="0"/>
                </a:moveTo>
                <a:lnTo>
                  <a:pt x="4598" y="0"/>
                </a:lnTo>
                <a:cubicBezTo>
                  <a:pt x="4696" y="0"/>
                  <a:pt x="4776" y="80"/>
                  <a:pt x="4776" y="177"/>
                </a:cubicBezTo>
                <a:lnTo>
                  <a:pt x="4776" y="10264"/>
                </a:lnTo>
                <a:cubicBezTo>
                  <a:pt x="4776" y="10362"/>
                  <a:pt x="4696" y="10442"/>
                  <a:pt x="4598" y="10442"/>
                </a:cubicBezTo>
                <a:lnTo>
                  <a:pt x="177" y="10442"/>
                </a:lnTo>
                <a:cubicBezTo>
                  <a:pt x="80" y="10442"/>
                  <a:pt x="0" y="10362"/>
                  <a:pt x="0" y="10264"/>
                </a:cubicBezTo>
                <a:lnTo>
                  <a:pt x="0" y="177"/>
                </a:lnTo>
                <a:cubicBezTo>
                  <a:pt x="0" y="80"/>
                  <a:pt x="80" y="0"/>
                  <a:pt x="177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7372" y="2519791"/>
            <a:ext cx="2648344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</a:pPr>
            <a:r>
              <a:rPr lang="ru-RU" b="1" dirty="0" err="1" smtClean="0">
                <a:solidFill>
                  <a:srgbClr val="FFFFFF"/>
                </a:solidFill>
                <a:latin typeface="Trebuchet MS" pitchFamily="34" charset="0"/>
              </a:rPr>
              <a:t>Увеличние</a:t>
            </a:r>
            <a:endParaRPr lang="en-US" b="1" dirty="0" smtClean="0">
              <a:solidFill>
                <a:srgbClr val="FFFFFF"/>
              </a:solidFill>
              <a:latin typeface="Trebuchet MS" pitchFamily="34" charset="0"/>
            </a:endParaRPr>
          </a:p>
          <a:p>
            <a:pPr algn="ctr" fontAlgn="auto">
              <a:spcBef>
                <a:spcPts val="400"/>
              </a:spcBef>
              <a:spcAft>
                <a:spcPts val="0"/>
              </a:spcAft>
            </a:pPr>
            <a:r>
              <a:rPr lang="ru-RU" b="1" dirty="0">
                <a:solidFill>
                  <a:srgbClr val="FFFFFF"/>
                </a:solidFill>
                <a:latin typeface="Trebuchet MS" pitchFamily="34" charset="0"/>
              </a:rPr>
              <a:t>э</a:t>
            </a:r>
            <a:r>
              <a:rPr lang="ru-RU" b="1" dirty="0" smtClean="0">
                <a:solidFill>
                  <a:srgbClr val="FFFFFF"/>
                </a:solidFill>
                <a:latin typeface="Trebuchet MS" pitchFamily="34" charset="0"/>
              </a:rPr>
              <a:t>ффективности </a:t>
            </a:r>
            <a:r>
              <a:rPr lang="ru-RU" b="1" dirty="0" smtClean="0">
                <a:solidFill>
                  <a:srgbClr val="FFFFFF"/>
                </a:solidFill>
                <a:latin typeface="Trebuchet MS" pitchFamily="34" charset="0"/>
              </a:rPr>
              <a:t>сотрудников</a:t>
            </a:r>
            <a:endParaRPr lang="en-US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9744" y="4258326"/>
            <a:ext cx="2535971" cy="97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2000" b="1" dirty="0" smtClean="0">
                <a:solidFill>
                  <a:srgbClr val="FFFFFF"/>
                </a:solidFill>
                <a:latin typeface="Trebuchet MS" pitchFamily="34" charset="0"/>
              </a:rPr>
              <a:t>Работа с </a:t>
            </a:r>
            <a:r>
              <a:rPr lang="en-US" sz="2000" b="1" dirty="0" smtClean="0">
                <a:solidFill>
                  <a:srgbClr val="FFFFFF"/>
                </a:solidFill>
                <a:latin typeface="Trebuchet MS" pitchFamily="34" charset="0"/>
              </a:rPr>
              <a:t>Canonical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ru-RU" sz="2000" b="1" dirty="0">
                <a:solidFill>
                  <a:srgbClr val="FFFFFF"/>
                </a:solidFill>
                <a:latin typeface="Trebuchet MS" pitchFamily="34" charset="0"/>
              </a:rPr>
              <a:t>п</a:t>
            </a:r>
            <a:r>
              <a:rPr lang="ru-RU" sz="2000" b="1" dirty="0" smtClean="0">
                <a:solidFill>
                  <a:srgbClr val="FFFFFF"/>
                </a:solidFill>
                <a:latin typeface="Trebuchet MS" pitchFamily="34" charset="0"/>
              </a:rPr>
              <a:t>роект </a:t>
            </a:r>
            <a:r>
              <a:rPr lang="en-US" sz="2000" b="1" dirty="0" smtClean="0">
                <a:solidFill>
                  <a:srgbClr val="FFFFFF"/>
                </a:solidFill>
                <a:latin typeface="Trebuchet MS" pitchFamily="34" charset="0"/>
              </a:rPr>
              <a:t>Sputnik</a:t>
            </a:r>
          </a:p>
          <a:p>
            <a:pPr marL="342900" indent="-3429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ru-RU" sz="2000" b="1" dirty="0">
                <a:solidFill>
                  <a:srgbClr val="FFFFFF"/>
                </a:solidFill>
                <a:latin typeface="Trebuchet MS" pitchFamily="34" charset="0"/>
              </a:rPr>
              <a:t>п</a:t>
            </a:r>
            <a:r>
              <a:rPr lang="ru-RU" sz="2000" b="1" dirty="0" smtClean="0">
                <a:solidFill>
                  <a:srgbClr val="FFFFFF"/>
                </a:solidFill>
                <a:latin typeface="Trebuchet MS" pitchFamily="34" charset="0"/>
              </a:rPr>
              <a:t>редустановка</a:t>
            </a:r>
            <a:endParaRPr lang="en-US" sz="2000" b="1" dirty="0" smtClean="0">
              <a:solidFill>
                <a:srgbClr val="FFFFFF"/>
              </a:solidFill>
              <a:latin typeface="Trebuchet MS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52072" y="3837592"/>
            <a:ext cx="237887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17"/>
          <p:cNvSpPr>
            <a:spLocks/>
          </p:cNvSpPr>
          <p:nvPr/>
        </p:nvSpPr>
        <p:spPr bwMode="auto">
          <a:xfrm>
            <a:off x="3175550" y="1301882"/>
            <a:ext cx="2535972" cy="4824598"/>
          </a:xfrm>
          <a:custGeom>
            <a:avLst/>
            <a:gdLst/>
            <a:ahLst/>
            <a:cxnLst>
              <a:cxn ang="0">
                <a:pos x="177" y="0"/>
              </a:cxn>
              <a:cxn ang="0">
                <a:pos x="4598" y="0"/>
              </a:cxn>
              <a:cxn ang="0">
                <a:pos x="4776" y="177"/>
              </a:cxn>
              <a:cxn ang="0">
                <a:pos x="4776" y="10264"/>
              </a:cxn>
              <a:cxn ang="0">
                <a:pos x="4598" y="10442"/>
              </a:cxn>
              <a:cxn ang="0">
                <a:pos x="177" y="10442"/>
              </a:cxn>
              <a:cxn ang="0">
                <a:pos x="0" y="10264"/>
              </a:cxn>
              <a:cxn ang="0">
                <a:pos x="0" y="177"/>
              </a:cxn>
              <a:cxn ang="0">
                <a:pos x="177" y="0"/>
              </a:cxn>
            </a:cxnLst>
            <a:rect l="0" t="0" r="r" b="b"/>
            <a:pathLst>
              <a:path w="4776" h="10442">
                <a:moveTo>
                  <a:pt x="177" y="0"/>
                </a:moveTo>
                <a:lnTo>
                  <a:pt x="4598" y="0"/>
                </a:lnTo>
                <a:cubicBezTo>
                  <a:pt x="4696" y="0"/>
                  <a:pt x="4776" y="80"/>
                  <a:pt x="4776" y="177"/>
                </a:cubicBezTo>
                <a:lnTo>
                  <a:pt x="4776" y="10264"/>
                </a:lnTo>
                <a:cubicBezTo>
                  <a:pt x="4776" y="10362"/>
                  <a:pt x="4696" y="10442"/>
                  <a:pt x="4598" y="10442"/>
                </a:cubicBezTo>
                <a:lnTo>
                  <a:pt x="177" y="10442"/>
                </a:lnTo>
                <a:cubicBezTo>
                  <a:pt x="80" y="10442"/>
                  <a:pt x="0" y="10362"/>
                  <a:pt x="0" y="10264"/>
                </a:cubicBezTo>
                <a:lnTo>
                  <a:pt x="0" y="177"/>
                </a:lnTo>
                <a:cubicBezTo>
                  <a:pt x="0" y="80"/>
                  <a:pt x="80" y="0"/>
                  <a:pt x="177" y="0"/>
                </a:cubicBezTo>
                <a:close/>
              </a:path>
            </a:pathLst>
          </a:custGeom>
          <a:solidFill>
            <a:srgbClr val="7AB8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75552" y="4309622"/>
            <a:ext cx="2535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ru-RU" altLang="zh-CN" sz="2000" b="1" dirty="0" smtClean="0">
                <a:solidFill>
                  <a:srgbClr val="FFFFFF"/>
                </a:solidFill>
                <a:latin typeface="Trebuchet MS" pitchFamily="34" charset="0"/>
                <a:cs typeface="Segoe UI" pitchFamily="18" charset="0"/>
              </a:rPr>
              <a:t>Аналитика и обработка на базе </a:t>
            </a:r>
            <a:r>
              <a:rPr lang="en-US" altLang="zh-CN" sz="2000" b="1" dirty="0" err="1" smtClean="0">
                <a:solidFill>
                  <a:srgbClr val="FFFFFF"/>
                </a:solidFill>
                <a:latin typeface="Trebuchet MS" pitchFamily="34" charset="0"/>
                <a:cs typeface="Segoe UI" pitchFamily="18" charset="0"/>
              </a:rPr>
              <a:t>Cloudera</a:t>
            </a:r>
            <a:endParaRPr lang="en-US" altLang="zh-CN" sz="2000" b="1" dirty="0">
              <a:solidFill>
                <a:srgbClr val="FFFFFF"/>
              </a:solidFill>
              <a:latin typeface="Trebuchet MS" pitchFamily="34" charset="0"/>
              <a:cs typeface="Segoe UI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75551" y="2567349"/>
            <a:ext cx="2535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rebuchet MS" pitchFamily="34" charset="0"/>
              </a:rPr>
              <a:t>Хранение и обработка информации</a:t>
            </a:r>
            <a:endParaRPr lang="en-US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3210528" y="3837592"/>
            <a:ext cx="237887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24"/>
          <p:cNvSpPr>
            <a:spLocks/>
          </p:cNvSpPr>
          <p:nvPr/>
        </p:nvSpPr>
        <p:spPr bwMode="auto">
          <a:xfrm>
            <a:off x="5878684" y="1301882"/>
            <a:ext cx="2535972" cy="4824598"/>
          </a:xfrm>
          <a:custGeom>
            <a:avLst/>
            <a:gdLst/>
            <a:ahLst/>
            <a:cxnLst>
              <a:cxn ang="0">
                <a:pos x="178" y="0"/>
              </a:cxn>
              <a:cxn ang="0">
                <a:pos x="4599" y="0"/>
              </a:cxn>
              <a:cxn ang="0">
                <a:pos x="4776" y="177"/>
              </a:cxn>
              <a:cxn ang="0">
                <a:pos x="4776" y="10264"/>
              </a:cxn>
              <a:cxn ang="0">
                <a:pos x="4599" y="10442"/>
              </a:cxn>
              <a:cxn ang="0">
                <a:pos x="178" y="10442"/>
              </a:cxn>
              <a:cxn ang="0">
                <a:pos x="0" y="10264"/>
              </a:cxn>
              <a:cxn ang="0">
                <a:pos x="0" y="177"/>
              </a:cxn>
              <a:cxn ang="0">
                <a:pos x="178" y="0"/>
              </a:cxn>
            </a:cxnLst>
            <a:rect l="0" t="0" r="r" b="b"/>
            <a:pathLst>
              <a:path w="4776" h="10442">
                <a:moveTo>
                  <a:pt x="178" y="0"/>
                </a:moveTo>
                <a:lnTo>
                  <a:pt x="4599" y="0"/>
                </a:lnTo>
                <a:cubicBezTo>
                  <a:pt x="4696" y="0"/>
                  <a:pt x="4776" y="80"/>
                  <a:pt x="4776" y="177"/>
                </a:cubicBezTo>
                <a:lnTo>
                  <a:pt x="4776" y="10264"/>
                </a:lnTo>
                <a:cubicBezTo>
                  <a:pt x="4776" y="10362"/>
                  <a:pt x="4696" y="10442"/>
                  <a:pt x="4599" y="10442"/>
                </a:cubicBezTo>
                <a:lnTo>
                  <a:pt x="178" y="10442"/>
                </a:lnTo>
                <a:cubicBezTo>
                  <a:pt x="80" y="10442"/>
                  <a:pt x="0" y="10362"/>
                  <a:pt x="0" y="10264"/>
                </a:cubicBezTo>
                <a:lnTo>
                  <a:pt x="0" y="177"/>
                </a:lnTo>
                <a:cubicBezTo>
                  <a:pt x="0" y="80"/>
                  <a:pt x="80" y="0"/>
                  <a:pt x="178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20628" y="4149578"/>
            <a:ext cx="2655715" cy="124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ru-RU" altLang="zh-CN" sz="1800" b="1" dirty="0" smtClean="0">
                <a:solidFill>
                  <a:srgbClr val="FFFFFF"/>
                </a:solidFill>
                <a:latin typeface="Trebuchet MS" pitchFamily="34" charset="0"/>
                <a:cs typeface="Segoe UI" pitchFamily="18" charset="0"/>
              </a:rPr>
              <a:t>Облачная платформа</a:t>
            </a:r>
            <a:r>
              <a:rPr lang="en-US" altLang="zh-CN" sz="1800" b="1" dirty="0" smtClean="0">
                <a:solidFill>
                  <a:srgbClr val="FFFFFF"/>
                </a:solidFill>
                <a:latin typeface="Trebuchet MS" pitchFamily="34" charset="0"/>
                <a:cs typeface="Segoe UI" pitchFamily="18" charset="0"/>
              </a:rPr>
              <a:t>:</a:t>
            </a:r>
            <a:endParaRPr lang="ru-RU" altLang="zh-CN" sz="1800" b="1" dirty="0" smtClean="0">
              <a:solidFill>
                <a:srgbClr val="FFFFFF"/>
              </a:solidFill>
              <a:latin typeface="Trebuchet MS" pitchFamily="34" charset="0"/>
              <a:cs typeface="Segoe UI" pitchFamily="18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altLang="zh-CN" sz="1800" b="1" dirty="0" err="1" smtClean="0">
                <a:solidFill>
                  <a:srgbClr val="FFFFFF"/>
                </a:solidFill>
                <a:latin typeface="Trebuchet MS" pitchFamily="34" charset="0"/>
                <a:cs typeface="Segoe UI" pitchFamily="18" charset="0"/>
              </a:rPr>
              <a:t>OpenStack</a:t>
            </a:r>
            <a:endParaRPr lang="en-US" altLang="zh-CN" sz="1800" b="1" dirty="0" smtClean="0">
              <a:solidFill>
                <a:srgbClr val="FFFFFF"/>
              </a:solidFill>
              <a:latin typeface="Trebuchet MS" pitchFamily="34" charset="0"/>
              <a:cs typeface="Segoe UI" pitchFamily="18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ru-RU" altLang="zh-CN" sz="1800" b="1" dirty="0" smtClean="0">
                <a:solidFill>
                  <a:srgbClr val="FFFFFF"/>
                </a:solidFill>
                <a:latin typeface="Trebuchet MS" pitchFamily="34" charset="0"/>
                <a:cs typeface="Segoe UI" pitchFamily="18" charset="0"/>
              </a:rPr>
              <a:t>Коммуникации</a:t>
            </a:r>
            <a:r>
              <a:rPr lang="en-US" altLang="zh-CN" sz="1800" b="1" dirty="0" smtClean="0">
                <a:solidFill>
                  <a:srgbClr val="FFFFFF"/>
                </a:solidFill>
                <a:latin typeface="Trebuchet MS" pitchFamily="34" charset="0"/>
                <a:cs typeface="Segoe UI" pitchFamily="18" charset="0"/>
              </a:rPr>
              <a:t>:</a:t>
            </a:r>
            <a:endParaRPr lang="en-US" altLang="zh-CN" sz="1800" b="1" dirty="0" smtClean="0">
              <a:solidFill>
                <a:srgbClr val="FFFFFF"/>
              </a:solidFill>
              <a:latin typeface="Trebuchet MS" pitchFamily="34" charset="0"/>
              <a:cs typeface="Segoe UI" pitchFamily="18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altLang="zh-CN" sz="1800" b="1" dirty="0" smtClean="0">
                <a:solidFill>
                  <a:srgbClr val="FFFFFF"/>
                </a:solidFill>
                <a:latin typeface="Trebuchet MS" pitchFamily="34" charset="0"/>
                <a:cs typeface="Segoe UI" pitchFamily="18" charset="0"/>
              </a:rPr>
              <a:t>SDN </a:t>
            </a:r>
            <a:r>
              <a:rPr lang="ru-RU" altLang="zh-CN" sz="1800" b="1" dirty="0" smtClean="0">
                <a:solidFill>
                  <a:srgbClr val="FFFFFF"/>
                </a:solidFill>
                <a:latin typeface="Trebuchet MS" pitchFamily="34" charset="0"/>
                <a:cs typeface="Segoe UI" pitchFamily="18" charset="0"/>
              </a:rPr>
              <a:t>и </a:t>
            </a:r>
            <a:r>
              <a:rPr lang="en-US" altLang="zh-CN" sz="1800" b="1" dirty="0" err="1" smtClean="0">
                <a:solidFill>
                  <a:srgbClr val="FFFFFF"/>
                </a:solidFill>
                <a:latin typeface="Trebuchet MS" pitchFamily="34" charset="0"/>
                <a:cs typeface="Segoe UI" pitchFamily="18" charset="0"/>
              </a:rPr>
              <a:t>OpenFlow</a:t>
            </a:r>
            <a:r>
              <a:rPr lang="en-US" altLang="zh-CN" sz="1800" b="1" dirty="0" smtClean="0">
                <a:solidFill>
                  <a:srgbClr val="FFFFFF"/>
                </a:solidFill>
                <a:latin typeface="Trebuchet MS" pitchFamily="34" charset="0"/>
                <a:cs typeface="Segoe UI" pitchFamily="18" charset="0"/>
              </a:rPr>
              <a:t> </a:t>
            </a:r>
            <a:endParaRPr lang="en-US" altLang="zh-CN" sz="1800" b="1" dirty="0" smtClean="0">
              <a:solidFill>
                <a:srgbClr val="FFFFFF"/>
              </a:solidFill>
              <a:latin typeface="Trebuchet MS" pitchFamily="34" charset="0"/>
              <a:cs typeface="Segoe UI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78685" y="2567349"/>
            <a:ext cx="2535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rebuchet MS" pitchFamily="34" charset="0"/>
              </a:rPr>
              <a:t>ИТ</a:t>
            </a:r>
            <a:r>
              <a:rPr lang="en-US" b="1" dirty="0" smtClean="0">
                <a:solidFill>
                  <a:srgbClr val="FFFFFF"/>
                </a:solidFill>
                <a:latin typeface="Trebuchet MS" pitchFamily="34" charset="0"/>
              </a:rPr>
              <a:t>: </a:t>
            </a:r>
            <a:r>
              <a:rPr lang="ru-RU" b="1" dirty="0" smtClean="0">
                <a:solidFill>
                  <a:srgbClr val="FFFFFF"/>
                </a:solidFill>
                <a:latin typeface="Trebuchet MS" pitchFamily="34" charset="0"/>
              </a:rPr>
              <a:t>повышение </a:t>
            </a:r>
            <a:r>
              <a:rPr lang="ru-RU" b="1" dirty="0" smtClean="0">
                <a:solidFill>
                  <a:srgbClr val="FFFFFF"/>
                </a:solidFill>
                <a:latin typeface="Trebuchet MS" pitchFamily="34" charset="0"/>
              </a:rPr>
              <a:t>гибкости и эффективности</a:t>
            </a:r>
            <a:endParaRPr lang="en-US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1" y="1513869"/>
            <a:ext cx="1303840" cy="100075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649" y="1347649"/>
            <a:ext cx="1208641" cy="1208641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988043" y="1513869"/>
            <a:ext cx="1524407" cy="944620"/>
            <a:chOff x="859564" y="1513869"/>
            <a:chExt cx="1524407" cy="94462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100435" y="1540310"/>
              <a:ext cx="323888" cy="50823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59564" y="1513869"/>
              <a:ext cx="256959" cy="348534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397104" y="1644065"/>
              <a:ext cx="302303" cy="57507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4182" y="1742876"/>
              <a:ext cx="819789" cy="715613"/>
            </a:xfrm>
            <a:prstGeom prst="rect">
              <a:avLst/>
            </a:prstGeom>
          </p:spPr>
        </p:pic>
      </p:grpSp>
      <p:cxnSp>
        <p:nvCxnSpPr>
          <p:cNvPr id="53" name="Straight Connector 52"/>
          <p:cNvCxnSpPr/>
          <p:nvPr/>
        </p:nvCxnSpPr>
        <p:spPr>
          <a:xfrm>
            <a:off x="5957231" y="3837592"/>
            <a:ext cx="237887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533775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rebuchet MS" pitchFamily="34" charset="0"/>
              </a:rPr>
              <a:t>Конечные устройства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rebuchet MS" pitchFamily="34" charset="0"/>
              </a:rPr>
              <a:t>ОТ ПЕРСОНАЛЬНЫХ УСТРОЙСТВ</a:t>
            </a:r>
            <a:endParaRPr lang="en-US" sz="28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rebuchet MS" pitchFamily="34" charset="0"/>
            </a:endParaRPr>
          </a:p>
          <a:p>
            <a:r>
              <a:rPr lang="ru-RU" sz="2400" dirty="0" err="1" smtClean="0">
                <a:solidFill>
                  <a:schemeClr val="tx1"/>
                </a:solidFill>
                <a:latin typeface="Trebuchet MS" pitchFamily="34" charset="0"/>
              </a:rPr>
              <a:t>Ультрабук</a:t>
            </a:r>
            <a:r>
              <a:rPr lang="ru-RU" sz="24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rebuchet MS" pitchFamily="34" charset="0"/>
              </a:rPr>
              <a:t>Dell XPS 13</a:t>
            </a:r>
            <a:endParaRPr lang="ru-RU" sz="24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rebuchet MS" pitchFamily="34" charset="0"/>
              </a:rPr>
              <a:t>Ubuntu Linux </a:t>
            </a:r>
            <a:endParaRPr lang="ru-RU" sz="24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rebuchet MS" pitchFamily="34" charset="0"/>
              </a:rPr>
              <a:t>набор разработчика</a:t>
            </a:r>
            <a:endParaRPr lang="en-US" sz="2400" dirty="0">
              <a:solidFill>
                <a:schemeClr val="tx1"/>
              </a:solidFill>
              <a:latin typeface="Trebuchet MS" pitchFamily="34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rebuchet MS" pitchFamily="34" charset="0"/>
              </a:rPr>
              <a:t>ДО РАБОЧИХ МЕСТ СОТРУДНИКОВ</a:t>
            </a:r>
            <a:endParaRPr lang="ru-RU" sz="2800" b="1" dirty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 algn="r">
              <a:buNone/>
            </a:pPr>
            <a:endParaRPr lang="ru-RU" sz="24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r"/>
            <a:r>
              <a:rPr lang="en-US" sz="2400" dirty="0">
                <a:solidFill>
                  <a:schemeClr val="tx1"/>
                </a:solidFill>
                <a:latin typeface="Trebuchet MS" pitchFamily="34" charset="0"/>
              </a:rPr>
              <a:t>SUSE </a:t>
            </a:r>
            <a:r>
              <a:rPr lang="ru-RU" sz="2400" dirty="0">
                <a:solidFill>
                  <a:schemeClr val="tx1"/>
                </a:solidFill>
                <a:latin typeface="Trebuchet MS" pitchFamily="34" charset="0"/>
              </a:rPr>
              <a:t>и </a:t>
            </a:r>
            <a:r>
              <a:rPr lang="en-US" sz="2400" dirty="0">
                <a:solidFill>
                  <a:schemeClr val="tx1"/>
                </a:solidFill>
                <a:latin typeface="Trebuchet MS" pitchFamily="34" charset="0"/>
              </a:rPr>
              <a:t>Ubuntu </a:t>
            </a:r>
            <a:r>
              <a:rPr lang="ru-RU" sz="2400" dirty="0">
                <a:solidFill>
                  <a:schemeClr val="tx1"/>
                </a:solidFill>
                <a:latin typeface="Trebuchet MS" pitchFamily="34" charset="0"/>
              </a:rPr>
              <a:t>для тонких клиентов</a:t>
            </a:r>
            <a:endParaRPr lang="en-US" sz="2400" dirty="0">
              <a:solidFill>
                <a:schemeClr val="tx1"/>
              </a:solidFill>
              <a:latin typeface="Trebuchet MS" pitchFamily="34" charset="0"/>
            </a:endParaRPr>
          </a:p>
          <a:p>
            <a:pPr algn="r"/>
            <a:r>
              <a:rPr lang="en-US" sz="2400" dirty="0" smtClean="0">
                <a:solidFill>
                  <a:schemeClr val="tx1"/>
                </a:solidFill>
                <a:latin typeface="Trebuchet MS" pitchFamily="34" charset="0"/>
              </a:rPr>
              <a:t>Ubuntu </a:t>
            </a:r>
            <a:r>
              <a:rPr lang="ru-RU" sz="2400" dirty="0" smtClean="0">
                <a:solidFill>
                  <a:schemeClr val="tx1"/>
                </a:solidFill>
                <a:latin typeface="Trebuchet MS" pitchFamily="34" charset="0"/>
              </a:rPr>
              <a:t>для ПК и ноутбуков</a:t>
            </a:r>
          </a:p>
          <a:p>
            <a:pPr algn="r"/>
            <a:r>
              <a:rPr lang="en-US" sz="2400" dirty="0" smtClean="0">
                <a:solidFill>
                  <a:schemeClr val="tx1"/>
                </a:solidFill>
                <a:latin typeface="Trebuchet MS" pitchFamily="34" charset="0"/>
              </a:rPr>
              <a:t>RHEL </a:t>
            </a:r>
            <a:r>
              <a:rPr lang="ru-RU" sz="2400" dirty="0" smtClean="0">
                <a:solidFill>
                  <a:schemeClr val="tx1"/>
                </a:solidFill>
                <a:latin typeface="Trebuchet MS" pitchFamily="34" charset="0"/>
              </a:rPr>
              <a:t>для рабочих станций</a:t>
            </a:r>
          </a:p>
          <a:p>
            <a:endParaRPr lang="en-US" sz="24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1028" name="Picture 4" descr="http://cdn.slashgear.com/wp-content/uploads/2012/11/05314836-photo-dell-xps-13-sous-ubuntu-580x3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354" y="1219200"/>
            <a:ext cx="3009646" cy="200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aykurland.files.wordpress.com/2012/04/dell-precision-workstation-family-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51" b="96667" l="4296" r="924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12" y="4194627"/>
            <a:ext cx="5086233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ll Wyse C50LE (Front left angle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170" y="5219587"/>
            <a:ext cx="1146328" cy="85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90224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rebuchet MS" pitchFamily="34" charset="0"/>
              </a:rPr>
              <a:t>Облачное решение с </a:t>
            </a:r>
            <a:r>
              <a:rPr lang="en-US" dirty="0" err="1" smtClean="0">
                <a:latin typeface="Trebuchet MS" pitchFamily="34" charset="0"/>
              </a:rPr>
              <a:t>OpenStack</a:t>
            </a:r>
            <a:endParaRPr lang="en-US" dirty="0">
              <a:latin typeface="Trebuchet MS" pitchFamily="34" charset="0"/>
            </a:endParaRPr>
          </a:p>
        </p:txBody>
      </p:sp>
      <p:pic>
        <p:nvPicPr>
          <p:cNvPr id="7" name="Picture 2" descr="C:\src\CloudSolutions\crowbar\change-image\dell\openstack_manager\public\images\dell_blue_log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846" y1="23846" x2="50000" y2="70000"/>
                        <a14:foregroundMark x1="73077" y1="33077" x2="56154" y2="65385"/>
                        <a14:foregroundMark x1="55385" y1="82308" x2="85385" y2="30000"/>
                        <a14:foregroundMark x1="75385" y1="22308" x2="51538" y2="16154"/>
                        <a14:foregroundMark x1="45385" y1="22308" x2="29231" y2="33846"/>
                        <a14:foregroundMark x1="23077" y1="26923" x2="20769" y2="54615"/>
                        <a14:foregroundMark x1="27692" y1="66923" x2="54615" y2="75385"/>
                        <a14:foregroundMark x1="69231" y1="71538" x2="87692" y2="53846"/>
                        <a14:foregroundMark x1="87692" y1="41538" x2="65385" y2="73846"/>
                        <a14:foregroundMark x1="78462" y1="76154" x2="19231" y2="78462"/>
                        <a14:foregroundMark x1="16154" y1="38462" x2="16154" y2="76923"/>
                        <a14:foregroundMark x1="18462" y1="40769" x2="4615" y2="55385"/>
                        <a14:backgroundMark x1="3077" y1="13077" x2="16923" y2="0"/>
                        <a14:backgroundMark x1="87692" y1="6154" x2="99231" y2="16923"/>
                        <a14:backgroundMark x1="93846" y1="86154" x2="80769" y2="94615"/>
                        <a14:backgroundMark x1="5385" y1="89231" x2="23077" y2="9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9017" y="2183174"/>
            <a:ext cx="1238423" cy="123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tctechcrunch.files.wordpress.com/2010/07/openstac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3" b="95077" l="4127" r="95556">
                        <a14:foregroundMark x1="6667" y1="85538" x2="88254" y2="8461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42742" y="1432895"/>
            <a:ext cx="2619111" cy="2702256"/>
          </a:xfrm>
          <a:prstGeom prst="rect">
            <a:avLst/>
          </a:prstGeom>
          <a:noFill/>
        </p:spPr>
      </p:pic>
      <p:pic>
        <p:nvPicPr>
          <p:cNvPr id="6" name="Picture 2" descr="C:\src\CloudSolutions\crowbar\change-image\dell\openstack_manager\public\images\bunn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618" y="2485949"/>
            <a:ext cx="734565" cy="73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21"/>
          <p:cNvGrpSpPr/>
          <p:nvPr/>
        </p:nvGrpSpPr>
        <p:grpSpPr>
          <a:xfrm>
            <a:off x="374333" y="2248936"/>
            <a:ext cx="1232340" cy="1236773"/>
            <a:chOff x="1433066" y="4590894"/>
            <a:chExt cx="1820273" cy="1545112"/>
          </a:xfrm>
        </p:grpSpPr>
        <p:pic>
          <p:nvPicPr>
            <p:cNvPr id="9" name="Picture 8" descr="C:\Users\Steven_Croce\Documents\CloudEdge\photography\retouched\PowerEdge_C6100\poweredge_dcs_c6100_11090012_3half_inchdrive_1530rf00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0167" b="59000" l="16875" r="90875">
                          <a14:backgroundMark x1="17750" y1="35333" x2="17750" y2="35333"/>
                          <a14:backgroundMark x1="46125" y1="54833" x2="46125" y2="54833"/>
                          <a14:backgroundMark x1="46375" y1="57167" x2="46375" y2="57167"/>
                          <a14:backgroundMark x1="49750" y1="58000" x2="49750" y2="58000"/>
                          <a14:backgroundMark x1="62625" y1="57000" x2="62625" y2="57000"/>
                          <a14:backgroundMark x1="72500" y1="54833" x2="72500" y2="54833"/>
                          <a14:backgroundMark x1="80375" y1="55167" x2="80375" y2="55167"/>
                          <a14:backgroundMark x1="85375" y1="56167" x2="85375" y2="56167"/>
                          <a14:backgroundMark x1="87750" y1="51333" x2="87750" y2="51333"/>
                          <a14:backgroundMark x1="87625" y1="29333" x2="87625" y2="29333"/>
                          <a14:backgroundMark x1="81125" y1="21667" x2="81125" y2="21667"/>
                          <a14:backgroundMark x1="74750" y1="23333" x2="74750" y2="23333"/>
                          <a14:backgroundMark x1="19625" y1="21167" x2="19625" y2="21167"/>
                          <a14:backgroundMark x1="22500" y1="43667" x2="28750" y2="47667"/>
                          <a14:backgroundMark x1="19375" y1="37667" x2="42750" y2="55000"/>
                          <a14:backgroundMark x1="58875" y1="57000" x2="84250" y2="50333"/>
                        </a14:backgroundRemoval>
                      </a14:imgEffect>
                    </a14:imgLayer>
                  </a14:imgProps>
                </a:ext>
              </a:extLst>
            </a:blip>
            <a:srcRect l="15250" t="20333" r="7750" b="32833"/>
            <a:stretch>
              <a:fillRect/>
            </a:stretch>
          </p:blipFill>
          <p:spPr bwMode="auto">
            <a:xfrm>
              <a:off x="1463041" y="5347953"/>
              <a:ext cx="1727546" cy="788053"/>
            </a:xfrm>
            <a:prstGeom prst="rect">
              <a:avLst/>
            </a:prstGeom>
            <a:noFill/>
          </p:spPr>
        </p:pic>
        <p:pic>
          <p:nvPicPr>
            <p:cNvPr id="10" name="Picture 14" descr="C:\Users\Steven_Croce\Documents\CloudEdge\photography\retouched\PowerEdge_C6100\poweredge_dcs_c6100_11090012_3half_inchdrive_1530rf00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0167" b="59000" l="16875" r="90875">
                          <a14:backgroundMark x1="17750" y1="35333" x2="17750" y2="35333"/>
                          <a14:backgroundMark x1="46125" y1="54833" x2="46125" y2="54833"/>
                          <a14:backgroundMark x1="46375" y1="57167" x2="46375" y2="57167"/>
                          <a14:backgroundMark x1="49750" y1="58000" x2="49750" y2="58000"/>
                          <a14:backgroundMark x1="62625" y1="57000" x2="62625" y2="57000"/>
                          <a14:backgroundMark x1="72500" y1="54833" x2="72500" y2="54833"/>
                          <a14:backgroundMark x1="80375" y1="55167" x2="80375" y2="55167"/>
                          <a14:backgroundMark x1="85375" y1="56167" x2="85375" y2="56167"/>
                          <a14:backgroundMark x1="87750" y1="51333" x2="87750" y2="51333"/>
                          <a14:backgroundMark x1="87625" y1="29333" x2="87625" y2="29333"/>
                          <a14:backgroundMark x1="81125" y1="21667" x2="81125" y2="21667"/>
                          <a14:backgroundMark x1="74750" y1="23333" x2="74750" y2="23333"/>
                          <a14:backgroundMark x1="19625" y1="21167" x2="19625" y2="21167"/>
                          <a14:backgroundMark x1="22500" y1="43667" x2="28750" y2="47667"/>
                          <a14:backgroundMark x1="19375" y1="37667" x2="42750" y2="55000"/>
                          <a14:backgroundMark x1="58875" y1="57000" x2="84250" y2="50333"/>
                        </a14:backgroundRemoval>
                      </a14:imgEffect>
                    </a14:imgLayer>
                  </a14:imgProps>
                </a:ext>
              </a:extLst>
            </a:blip>
            <a:srcRect l="15250" t="20333" r="7750" b="32833"/>
            <a:stretch>
              <a:fillRect/>
            </a:stretch>
          </p:blipFill>
          <p:spPr bwMode="auto">
            <a:xfrm>
              <a:off x="1433066" y="4971159"/>
              <a:ext cx="1748555" cy="797636"/>
            </a:xfrm>
            <a:prstGeom prst="rect">
              <a:avLst/>
            </a:prstGeom>
            <a:noFill/>
          </p:spPr>
        </p:pic>
        <p:pic>
          <p:nvPicPr>
            <p:cNvPr id="11" name="Picture 10" descr="C:\Users\Steven_Croce\Documents\CloudEdge\photography\retouched\PowerEdge_C6100\poweredge_dcs_c6100_11090012_3half_inchdrive_1530rf00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0167" b="59000" l="16875" r="90875">
                          <a14:backgroundMark x1="17750" y1="35333" x2="17750" y2="35333"/>
                          <a14:backgroundMark x1="46125" y1="54833" x2="46125" y2="54833"/>
                          <a14:backgroundMark x1="46375" y1="57167" x2="46375" y2="57167"/>
                          <a14:backgroundMark x1="49750" y1="58000" x2="49750" y2="58000"/>
                          <a14:backgroundMark x1="62625" y1="57000" x2="62625" y2="57000"/>
                          <a14:backgroundMark x1="72500" y1="54833" x2="72500" y2="54833"/>
                          <a14:backgroundMark x1="80375" y1="55167" x2="80375" y2="55167"/>
                          <a14:backgroundMark x1="85375" y1="56167" x2="85375" y2="56167"/>
                          <a14:backgroundMark x1="87750" y1="51333" x2="87750" y2="51333"/>
                          <a14:backgroundMark x1="87625" y1="29333" x2="87625" y2="29333"/>
                          <a14:backgroundMark x1="81125" y1="21667" x2="81125" y2="21667"/>
                          <a14:backgroundMark x1="74750" y1="23333" x2="74750" y2="23333"/>
                          <a14:backgroundMark x1="19625" y1="21167" x2="19625" y2="21167"/>
                          <a14:backgroundMark x1="22500" y1="43667" x2="28750" y2="47667"/>
                          <a14:backgroundMark x1="19375" y1="37667" x2="42750" y2="55000"/>
                          <a14:backgroundMark x1="58875" y1="57000" x2="84250" y2="50333"/>
                        </a14:backgroundRemoval>
                      </a14:imgEffect>
                    </a14:imgLayer>
                  </a14:imgProps>
                </a:ext>
              </a:extLst>
            </a:blip>
            <a:srcRect l="15250" t="20333" r="7750" b="32833"/>
            <a:stretch>
              <a:fillRect/>
            </a:stretch>
          </p:blipFill>
          <p:spPr bwMode="auto">
            <a:xfrm>
              <a:off x="1462763" y="4590894"/>
              <a:ext cx="1790576" cy="816805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319313" y="1248229"/>
            <a:ext cx="8447316" cy="4751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ru-RU" sz="2800" b="1" dirty="0" smtClean="0">
                <a:latin typeface="Trebuchet MS" pitchFamily="34" charset="0"/>
              </a:rPr>
              <a:t>Компоненты решения</a:t>
            </a:r>
            <a:r>
              <a:rPr lang="en-US" sz="2800" b="1" dirty="0" smtClean="0">
                <a:latin typeface="Trebuchet MS" pitchFamily="34" charset="0"/>
              </a:rPr>
              <a:t>:</a:t>
            </a:r>
            <a:endParaRPr lang="ru-RU" sz="2800" b="1" dirty="0" smtClean="0">
              <a:latin typeface="Trebuchet MS" pitchFamily="34" charset="0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ru-RU" sz="2800" b="1" dirty="0">
              <a:latin typeface="Trebuchet MS" pitchFamily="34" charset="0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ru-RU" sz="2800" b="1" dirty="0" smtClean="0">
              <a:latin typeface="Trebuchet MS" pitchFamily="34" charset="0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ru-RU" sz="2800" b="1" dirty="0">
              <a:latin typeface="Trebuchet MS" pitchFamily="34" charset="0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ru-RU" sz="2800" b="1" dirty="0" smtClean="0">
              <a:latin typeface="Trebuchet MS" pitchFamily="34" charset="0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ru-RU" sz="2800" b="1" dirty="0">
              <a:latin typeface="Trebuchet MS" pitchFamily="34" charset="0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endParaRPr lang="ru-RU" sz="2800" b="1" dirty="0" smtClean="0">
              <a:latin typeface="Trebuchet MS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latin typeface="Trebuchet MS" pitchFamily="34" charset="0"/>
              </a:rPr>
              <a:t>Dell 1</a:t>
            </a:r>
            <a:r>
              <a:rPr lang="ru-RU" dirty="0" smtClean="0">
                <a:latin typeface="Trebuchet MS" pitchFamily="34" charset="0"/>
              </a:rPr>
              <a:t>-й </a:t>
            </a:r>
            <a:r>
              <a:rPr lang="ru-RU" dirty="0">
                <a:latin typeface="Trebuchet MS" pitchFamily="34" charset="0"/>
              </a:rPr>
              <a:t>крупный </a:t>
            </a:r>
            <a:r>
              <a:rPr lang="ru-RU" dirty="0" smtClean="0">
                <a:latin typeface="Trebuchet MS" pitchFamily="34" charset="0"/>
              </a:rPr>
              <a:t> партнёр </a:t>
            </a:r>
            <a:r>
              <a:rPr lang="en-US" dirty="0" err="1" smtClean="0">
                <a:latin typeface="Trebuchet MS" pitchFamily="34" charset="0"/>
              </a:rPr>
              <a:t>OpenStack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sz="1600" dirty="0" smtClean="0">
                <a:latin typeface="Trebuchet MS" pitchFamily="34" charset="0"/>
              </a:rPr>
              <a:t>(07.2010)</a:t>
            </a:r>
          </a:p>
          <a:p>
            <a:pPr marL="457200" indent="-4572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dirty="0" smtClean="0">
                <a:latin typeface="Trebuchet MS" pitchFamily="34" charset="0"/>
              </a:rPr>
              <a:t>Экосистема включает </a:t>
            </a:r>
            <a:r>
              <a:rPr lang="en-US" dirty="0" err="1" smtClean="0">
                <a:latin typeface="Trebuchet MS" pitchFamily="34" charset="0"/>
              </a:rPr>
              <a:t>Mirantis</a:t>
            </a:r>
            <a:r>
              <a:rPr lang="en-US" dirty="0" smtClean="0">
                <a:latin typeface="Trebuchet MS" pitchFamily="34" charset="0"/>
              </a:rPr>
              <a:t>, Canonical, </a:t>
            </a:r>
            <a:r>
              <a:rPr lang="en-US" dirty="0" err="1" smtClean="0">
                <a:latin typeface="Trebuchet MS" pitchFamily="34" charset="0"/>
              </a:rPr>
              <a:t>enStratus</a:t>
            </a:r>
            <a:endParaRPr lang="en-US" dirty="0" smtClean="0">
              <a:latin typeface="Trebuchet MS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dirty="0" smtClean="0">
                <a:latin typeface="Trebuchet MS" pitchFamily="34" charset="0"/>
              </a:rPr>
              <a:t>СПО</a:t>
            </a:r>
            <a:r>
              <a:rPr lang="en-US" dirty="0" smtClean="0">
                <a:latin typeface="Trebuchet MS" pitchFamily="34" charset="0"/>
              </a:rPr>
              <a:t>:</a:t>
            </a:r>
            <a:r>
              <a:rPr lang="ru-RU" dirty="0" smtClean="0">
                <a:latin typeface="Trebuchet MS" pitchFamily="34" charset="0"/>
              </a:rPr>
              <a:t> система развёртывания </a:t>
            </a:r>
            <a:r>
              <a:rPr lang="en-US" dirty="0" smtClean="0">
                <a:latin typeface="Trebuchet MS" pitchFamily="34" charset="0"/>
              </a:rPr>
              <a:t>Dell Crowbar</a:t>
            </a:r>
            <a:endParaRPr lang="en-US" dirty="0">
              <a:latin typeface="Trebuchet MS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dirty="0" smtClean="0">
                <a:latin typeface="Trebuchet MS" pitchFamily="34" charset="0"/>
              </a:rPr>
              <a:t>Наиболее проверенные готовые архитектуры</a:t>
            </a:r>
          </a:p>
          <a:p>
            <a:pPr marL="457200" indent="-4572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ru-RU" dirty="0" smtClean="0">
                <a:latin typeface="Trebuchet MS" pitchFamily="34" charset="0"/>
              </a:rPr>
              <a:t>Единая точка входа</a:t>
            </a:r>
            <a:endParaRPr lang="en-US" dirty="0" smtClean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2327" y="1902131"/>
            <a:ext cx="1176588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</a:pPr>
            <a:r>
              <a:rPr lang="ru-RU" sz="13800" b="1" dirty="0" smtClean="0">
                <a:solidFill>
                  <a:srgbClr val="92D050"/>
                </a:solidFill>
                <a:latin typeface="Trebuchet MS" pitchFamily="34" charset="0"/>
              </a:rPr>
              <a:t>+</a:t>
            </a:r>
            <a:endParaRPr lang="en-US" sz="13800" b="1" dirty="0" smtClean="0">
              <a:solidFill>
                <a:srgbClr val="92D05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50365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rebuchet MS" pitchFamily="34" charset="0"/>
              </a:rPr>
              <a:t>Инфраструктура дата-центра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rebuchet MS" pitchFamily="34" charset="0"/>
              </a:rPr>
              <a:t>Новые горизонты с </a:t>
            </a:r>
            <a:r>
              <a:rPr lang="en-US" sz="2400" b="1" dirty="0">
                <a:solidFill>
                  <a:schemeClr val="tx1"/>
                </a:solidFill>
                <a:latin typeface="Trebuchet MS" pitchFamily="34" charset="0"/>
              </a:rPr>
              <a:t>ARM </a:t>
            </a:r>
            <a:r>
              <a:rPr lang="ru-RU" sz="2400" b="1" dirty="0">
                <a:solidFill>
                  <a:schemeClr val="tx1"/>
                </a:solidFill>
                <a:latin typeface="Trebuchet MS" pitchFamily="34" charset="0"/>
              </a:rPr>
              <a:t>и СПО на базе </a:t>
            </a:r>
            <a:r>
              <a:rPr lang="en-US" sz="2400" b="1" dirty="0">
                <a:solidFill>
                  <a:schemeClr val="tx1"/>
                </a:solidFill>
                <a:latin typeface="Trebuchet MS" pitchFamily="34" charset="0"/>
              </a:rPr>
              <a:t>Linux</a:t>
            </a:r>
            <a:endParaRPr lang="ru-RU" sz="2400" b="1" dirty="0">
              <a:solidFill>
                <a:schemeClr val="tx1"/>
              </a:solidFill>
              <a:latin typeface="Trebuchet MS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Web </a:t>
            </a:r>
            <a:r>
              <a:rPr lang="en-US" dirty="0">
                <a:solidFill>
                  <a:schemeClr val="tx1"/>
                </a:solidFill>
                <a:latin typeface="Trebuchet MS" pitchFamily="34" charset="0"/>
              </a:rPr>
              <a:t>front-end (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LAMP)</a:t>
            </a:r>
            <a:r>
              <a:rPr lang="ru-RU" dirty="0" smtClean="0">
                <a:solidFill>
                  <a:schemeClr val="tx1"/>
                </a:solidFill>
                <a:latin typeface="Trebuchet MS" pitchFamily="34" charset="0"/>
              </a:rPr>
              <a:t> и </a:t>
            </a:r>
            <a:r>
              <a:rPr lang="en-US" dirty="0" err="1" smtClean="0">
                <a:solidFill>
                  <a:schemeClr val="tx1"/>
                </a:solidFill>
                <a:latin typeface="Trebuchet MS" pitchFamily="34" charset="0"/>
              </a:rPr>
              <a:t>Hadoop</a:t>
            </a:r>
            <a:endParaRPr lang="ru-RU" dirty="0" smtClean="0">
              <a:solidFill>
                <a:schemeClr val="tx1"/>
              </a:solidFill>
              <a:latin typeface="Trebuchet MS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rebuchet MS" pitchFamily="34" charset="0"/>
              </a:rPr>
              <a:t>на сегодняшний день</a:t>
            </a:r>
          </a:p>
          <a:p>
            <a:pPr lvl="1"/>
            <a:r>
              <a:rPr lang="ru-RU" dirty="0">
                <a:solidFill>
                  <a:schemeClr val="tx1"/>
                </a:solidFill>
                <a:latin typeface="Trebuchet MS" pitchFamily="34" charset="0"/>
              </a:rPr>
              <a:t>т</a:t>
            </a:r>
            <a:r>
              <a:rPr lang="ru-RU" dirty="0" smtClean="0">
                <a:solidFill>
                  <a:schemeClr val="tx1"/>
                </a:solidFill>
                <a:latin typeface="Trebuchet MS" pitchFamily="34" charset="0"/>
              </a:rPr>
              <a:t>естирование масштабируемости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  <a:latin typeface="Trebuchet MS" pitchFamily="34" charset="0"/>
              </a:rPr>
              <a:t>на пути к 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64-bit ARM</a:t>
            </a:r>
            <a:endParaRPr lang="ru-RU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1"/>
            <a:r>
              <a:rPr lang="ru-RU" dirty="0">
                <a:solidFill>
                  <a:schemeClr val="tx1"/>
                </a:solidFill>
                <a:latin typeface="Trebuchet MS" pitchFamily="34" charset="0"/>
              </a:rPr>
              <a:t>разработчики</a:t>
            </a:r>
            <a:r>
              <a:rPr lang="en-US" dirty="0">
                <a:solidFill>
                  <a:schemeClr val="tx1"/>
                </a:solidFill>
                <a:latin typeface="Trebuchet MS" pitchFamily="34" charset="0"/>
              </a:rPr>
              <a:t>: Canonical, </a:t>
            </a:r>
            <a:r>
              <a:rPr lang="en-US" dirty="0" err="1">
                <a:solidFill>
                  <a:schemeClr val="tx1"/>
                </a:solidFill>
                <a:latin typeface="Trebuchet MS" pitchFamily="34" charset="0"/>
              </a:rPr>
              <a:t>Cloudera</a:t>
            </a:r>
            <a:r>
              <a:rPr lang="en-US" dirty="0">
                <a:solidFill>
                  <a:schemeClr val="tx1"/>
                </a:solidFill>
                <a:latin typeface="Trebuchet MS" pitchFamily="34" charset="0"/>
              </a:rPr>
              <a:t> and 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others</a:t>
            </a:r>
            <a:endParaRPr lang="ru-RU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1"/>
            <a:r>
              <a:rPr lang="ru-RU" dirty="0" smtClean="0">
                <a:solidFill>
                  <a:schemeClr val="tx1"/>
                </a:solidFill>
                <a:latin typeface="Trebuchet MS" pitchFamily="34" charset="0"/>
              </a:rPr>
              <a:t>Поддержка от 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Ubuntu, Fedora, KVM, </a:t>
            </a:r>
            <a:r>
              <a:rPr lang="en-US" dirty="0" err="1" smtClean="0">
                <a:solidFill>
                  <a:schemeClr val="tx1"/>
                </a:solidFill>
                <a:latin typeface="Trebuchet MS" pitchFamily="34" charset="0"/>
              </a:rPr>
              <a:t>OpenStack</a:t>
            </a:r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  <a:p>
            <a:pPr lvl="1"/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rebuchet MS" pitchFamily="34" charset="0"/>
              </a:rPr>
              <a:t>Новая эпоха сетей – </a:t>
            </a:r>
            <a:r>
              <a:rPr lang="en-US" sz="2400" b="1" dirty="0" smtClean="0">
                <a:solidFill>
                  <a:schemeClr val="tx1"/>
                </a:solidFill>
                <a:latin typeface="Trebuchet MS" pitchFamily="34" charset="0"/>
              </a:rPr>
              <a:t>Software Defined Network</a:t>
            </a:r>
          </a:p>
          <a:p>
            <a:r>
              <a:rPr lang="ru-RU" dirty="0">
                <a:solidFill>
                  <a:schemeClr val="tx1"/>
                </a:solidFill>
                <a:latin typeface="Trebuchet MS" pitchFamily="34" charset="0"/>
              </a:rPr>
              <a:t>Инициатор создания рабочей группы в </a:t>
            </a:r>
            <a:r>
              <a:rPr lang="en-US" dirty="0">
                <a:solidFill>
                  <a:schemeClr val="tx1"/>
                </a:solidFill>
                <a:latin typeface="Trebuchet MS" pitchFamily="34" charset="0"/>
              </a:rPr>
              <a:t>Object Management Group </a:t>
            </a:r>
            <a:r>
              <a:rPr lang="ru-RU" dirty="0">
                <a:solidFill>
                  <a:schemeClr val="tx1"/>
                </a:solidFill>
                <a:latin typeface="Trebuchet MS" pitchFamily="34" charset="0"/>
              </a:rPr>
              <a:t>для создания </a:t>
            </a:r>
            <a:r>
              <a:rPr lang="ru-RU" dirty="0" smtClean="0">
                <a:solidFill>
                  <a:schemeClr val="tx1"/>
                </a:solidFill>
                <a:latin typeface="Trebuchet MS" pitchFamily="34" charset="0"/>
              </a:rPr>
              <a:t>стандарта</a:t>
            </a:r>
          </a:p>
          <a:p>
            <a:r>
              <a:rPr lang="ru-RU" dirty="0" smtClean="0">
                <a:solidFill>
                  <a:schemeClr val="tx1"/>
                </a:solidFill>
                <a:latin typeface="Trebuchet MS" pitchFamily="34" charset="0"/>
              </a:rPr>
              <a:t>Член 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Open Networking Foundation</a:t>
            </a:r>
          </a:p>
          <a:p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latin typeface="Trebuchet MS" pitchFamily="34" charset="0"/>
              </a:rPr>
              <a:t>Confidential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>
                <a:latin typeface="Trebuchet MS" pitchFamily="34" charset="0"/>
              </a:rPr>
              <a:pPr/>
              <a:t>6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A5ED237-BA49-494A-B3B3-DDC72CDA5986}" type="datetime1">
              <a:rPr lang="en-US" smtClean="0">
                <a:latin typeface="Trebuchet MS" pitchFamily="34" charset="0"/>
              </a:rPr>
              <a:pPr/>
              <a:t>4/11/2013</a:t>
            </a:fld>
            <a:endParaRPr lang="en-US" dirty="0">
              <a:latin typeface="Trebuchet MS" pitchFamily="34" charset="0"/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 cstate="print"/>
          <a:srcRect l="6424" t="9061" r="5139" b="39099"/>
          <a:stretch>
            <a:fillRect/>
          </a:stretch>
        </p:blipFill>
        <p:spPr bwMode="auto">
          <a:xfrm>
            <a:off x="5704112" y="1814780"/>
            <a:ext cx="2975429" cy="7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Force10 S4810 Switches 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94000" l="0" r="974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78" y="3254829"/>
            <a:ext cx="3511296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784852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rebuchet MS" pitchFamily="34" charset="0"/>
              </a:rPr>
              <a:t>Хранение и обработка данных </a:t>
            </a:r>
            <a:r>
              <a:rPr lang="en-US" dirty="0" smtClean="0">
                <a:latin typeface="Trebuchet MS" pitchFamily="34" charset="0"/>
              </a:rPr>
              <a:t>+ Big Data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rebuchet MS" pitchFamily="34" charset="0"/>
              </a:rPr>
              <a:t>Лидирующий дистрибутив </a:t>
            </a:r>
            <a:r>
              <a:rPr lang="en-US" sz="2400" dirty="0" err="1" smtClean="0">
                <a:solidFill>
                  <a:schemeClr val="tx1"/>
                </a:solidFill>
                <a:latin typeface="Trebuchet MS" pitchFamily="34" charset="0"/>
              </a:rPr>
              <a:t>Cloudera</a:t>
            </a:r>
            <a:endParaRPr lang="en-US" sz="24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rebuchet MS" pitchFamily="34" charset="0"/>
              </a:rPr>
              <a:t>Открытая </a:t>
            </a:r>
            <a:r>
              <a:rPr lang="ru-RU" sz="2400" dirty="0">
                <a:solidFill>
                  <a:schemeClr val="tx1"/>
                </a:solidFill>
                <a:latin typeface="Trebuchet MS" pitchFamily="34" charset="0"/>
              </a:rPr>
              <a:t>архитектура (</a:t>
            </a:r>
            <a:r>
              <a:rPr lang="en-US" sz="2400" dirty="0">
                <a:solidFill>
                  <a:schemeClr val="tx1"/>
                </a:solidFill>
                <a:latin typeface="Trebuchet MS" pitchFamily="34" charset="0"/>
              </a:rPr>
              <a:t>100% Apache </a:t>
            </a:r>
            <a:r>
              <a:rPr lang="en-US" sz="2400" dirty="0" smtClean="0">
                <a:solidFill>
                  <a:schemeClr val="tx1"/>
                </a:solidFill>
                <a:latin typeface="Trebuchet MS" pitchFamily="34" charset="0"/>
              </a:rPr>
              <a:t>licensed</a:t>
            </a:r>
            <a:r>
              <a:rPr lang="ru-RU" sz="2400" dirty="0" smtClean="0">
                <a:solidFill>
                  <a:schemeClr val="tx1"/>
                </a:solidFill>
                <a:latin typeface="Trebuchet MS" pitchFamily="34" charset="0"/>
              </a:rPr>
              <a:t>)</a:t>
            </a:r>
            <a:endParaRPr lang="ru-RU" sz="2400" dirty="0">
              <a:solidFill>
                <a:schemeClr val="tx1"/>
              </a:solidFill>
              <a:latin typeface="Trebuchet MS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rebuchet MS" pitchFamily="34" charset="0"/>
              </a:rPr>
              <a:t>Гибкость и масштабирование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rebuchet MS" pitchFamily="34" charset="0"/>
              </a:rPr>
              <a:t>Фундамент на базе </a:t>
            </a:r>
            <a:r>
              <a:rPr lang="en-US" sz="2400" dirty="0" err="1">
                <a:solidFill>
                  <a:schemeClr val="tx1"/>
                </a:solidFill>
                <a:latin typeface="Trebuchet MS" pitchFamily="34" charset="0"/>
              </a:rPr>
              <a:t>OpenStack</a:t>
            </a:r>
            <a:r>
              <a:rPr lang="en-US" sz="2400" dirty="0">
                <a:solidFill>
                  <a:schemeClr val="tx1"/>
                </a:solidFill>
                <a:latin typeface="Trebuchet MS" pitchFamily="34" charset="0"/>
              </a:rPr>
              <a:t> + </a:t>
            </a:r>
            <a:r>
              <a:rPr lang="en-US" sz="2400" dirty="0" smtClean="0">
                <a:solidFill>
                  <a:schemeClr val="tx1"/>
                </a:solidFill>
                <a:latin typeface="Trebuchet MS" pitchFamily="34" charset="0"/>
              </a:rPr>
              <a:t>Crowbar</a:t>
            </a:r>
            <a:endParaRPr lang="en-US" sz="2400" dirty="0">
              <a:solidFill>
                <a:schemeClr val="tx1"/>
              </a:solidFill>
              <a:latin typeface="Trebuchet MS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rebuchet MS" pitchFamily="34" charset="0"/>
              </a:rPr>
              <a:t>Поддержка и </a:t>
            </a:r>
            <a:r>
              <a:rPr lang="ru-RU" sz="2400" dirty="0" smtClean="0">
                <a:solidFill>
                  <a:schemeClr val="tx1"/>
                </a:solidFill>
                <a:latin typeface="Trebuchet MS" pitchFamily="34" charset="0"/>
              </a:rPr>
              <a:t>сервисы</a:t>
            </a:r>
            <a:endParaRPr lang="en-US" sz="2400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4" name="Picture 3" descr="http://www.sdtimes.com/image.axd?picture=2009%2F7%2Fhadoopephant.jpg"/>
          <p:cNvPicPr/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838008" y="3853017"/>
            <a:ext cx="2777652" cy="208324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085" y="2620566"/>
            <a:ext cx="4128030" cy="331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4058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4_3 template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009BBB"/>
      </a:hlink>
      <a:folHlink>
        <a:srgbClr val="6E2585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rtlCol="0" anchor="t">
        <a:norm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 marL="233363" indent="-233363">
          <a:lnSpc>
            <a:spcPct val="90000"/>
          </a:lnSpc>
          <a:spcBef>
            <a:spcPts val="100"/>
          </a:spcBef>
          <a:spcAft>
            <a:spcPts val="100"/>
          </a:spcAft>
          <a:buClr>
            <a:schemeClr val="bg1"/>
          </a:buClr>
          <a:buFont typeface="Arial" pitchFamily="34" charset="0"/>
          <a:buChar char="•"/>
          <a:defRPr sz="20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ll Presentation Template 4x3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B7295A"/>
      </a:hlink>
      <a:folHlink>
        <a:srgbClr val="009BBB"/>
      </a:folHlink>
    </a:clrScheme>
    <a:fontScheme name="Dell TTF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EEBEE83C66E54EA9BED83B0A9A60DB" ma:contentTypeVersion="1" ma:contentTypeDescription="Create a new document." ma:contentTypeScope="" ma:versionID="51a43b2161297f783d65b37e357c79e9">
  <xsd:schema xmlns:xsd="http://www.w3.org/2001/XMLSchema" xmlns:p="http://schemas.microsoft.com/office/2006/metadata/properties" targetNamespace="http://schemas.microsoft.com/office/2006/metadata/properties" ma:root="true" ma:fieldsID="b9cfef283e0bc2d986a66f9ec0cdc42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3332CB6-AB82-4DD3-8C89-C660A1C394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6FC490B-1F77-48C5-AC70-1DD939DBD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73BDD3-AA35-4F19-A12A-C6462BECFBD1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4_3 template</Template>
  <TotalTime>374</TotalTime>
  <Words>255</Words>
  <Application>Microsoft Office PowerPoint</Application>
  <PresentationFormat>On-screen Show (4:3)</PresentationFormat>
  <Paragraphs>89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Segoe UI</vt:lpstr>
      <vt:lpstr>Museo For Dell 300</vt:lpstr>
      <vt:lpstr>Museo Sans For Dell</vt:lpstr>
      <vt:lpstr>Trebuchet MS</vt:lpstr>
      <vt:lpstr>Wingdings</vt:lpstr>
      <vt:lpstr>Museo For Dell</vt:lpstr>
      <vt:lpstr>Arial Black</vt:lpstr>
      <vt:lpstr>4_3 template</vt:lpstr>
      <vt:lpstr>3_Dell Presentation Template 4x3</vt:lpstr>
      <vt:lpstr>СПО в экосистеме Dell</vt:lpstr>
      <vt:lpstr>Dell в мире и России</vt:lpstr>
      <vt:lpstr>Основные направления деятельности</vt:lpstr>
      <vt:lpstr>Конечные устройства</vt:lpstr>
      <vt:lpstr>Облачное решение с OpenStack</vt:lpstr>
      <vt:lpstr>Инфраструктура дата-центра</vt:lpstr>
      <vt:lpstr>Хранение и обработка данных + Big Data</vt:lpstr>
    </vt:vector>
  </TitlesOfParts>
  <Company>Dell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Presentation Template Standard 4:3 Layout</dc:title>
  <dc:creator>Banchukov, Anton</dc:creator>
  <cp:lastModifiedBy>Banchukov, Anton</cp:lastModifiedBy>
  <cp:revision>21</cp:revision>
  <cp:lastPrinted>2000-07-17T22:36:56Z</cp:lastPrinted>
  <dcterms:created xsi:type="dcterms:W3CDTF">2013-04-11T10:53:06Z</dcterms:created>
  <dcterms:modified xsi:type="dcterms:W3CDTF">2013-04-11T18:06:47Z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0x010100EAEEBEE83C66E54EA9BED83B0A9A60DB</vt:lpwstr>
  </property>
</Properties>
</file>