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756" r:id="rId5"/>
    <p:sldMasterId id="2147483792" r:id="rId6"/>
  </p:sldMasterIdLst>
  <p:notesMasterIdLst>
    <p:notesMasterId r:id="rId37"/>
  </p:notesMasterIdLst>
  <p:handoutMasterIdLst>
    <p:handoutMasterId r:id="rId38"/>
  </p:handoutMasterIdLst>
  <p:sldIdLst>
    <p:sldId id="599" r:id="rId7"/>
    <p:sldId id="541" r:id="rId8"/>
    <p:sldId id="648" r:id="rId9"/>
    <p:sldId id="649" r:id="rId10"/>
    <p:sldId id="650" r:id="rId11"/>
    <p:sldId id="651" r:id="rId12"/>
    <p:sldId id="524" r:id="rId13"/>
    <p:sldId id="480" r:id="rId14"/>
    <p:sldId id="629" r:id="rId15"/>
    <p:sldId id="526" r:id="rId16"/>
    <p:sldId id="479" r:id="rId17"/>
    <p:sldId id="403" r:id="rId18"/>
    <p:sldId id="647" r:id="rId19"/>
    <p:sldId id="640" r:id="rId20"/>
    <p:sldId id="652" r:id="rId21"/>
    <p:sldId id="653" r:id="rId22"/>
    <p:sldId id="655" r:id="rId23"/>
    <p:sldId id="658" r:id="rId24"/>
    <p:sldId id="657" r:id="rId25"/>
    <p:sldId id="656" r:id="rId26"/>
    <p:sldId id="672" r:id="rId27"/>
    <p:sldId id="660" r:id="rId28"/>
    <p:sldId id="662" r:id="rId29"/>
    <p:sldId id="661" r:id="rId30"/>
    <p:sldId id="663" r:id="rId31"/>
    <p:sldId id="667" r:id="rId32"/>
    <p:sldId id="668" r:id="rId33"/>
    <p:sldId id="669" r:id="rId34"/>
    <p:sldId id="670" r:id="rId35"/>
    <p:sldId id="671" r:id="rId36"/>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
          <p15:clr>
            <a:srgbClr val="A4A3A4"/>
          </p15:clr>
        </p15:guide>
        <p15:guide id="2" orient="horz" pos="4299">
          <p15:clr>
            <a:srgbClr val="A4A3A4"/>
          </p15:clr>
        </p15:guide>
        <p15:guide id="3" orient="horz" pos="2307">
          <p15:clr>
            <a:srgbClr val="A4A3A4"/>
          </p15:clr>
        </p15:guide>
        <p15:guide id="4" orient="horz" pos="3570">
          <p15:clr>
            <a:srgbClr val="A4A3A4"/>
          </p15:clr>
        </p15:guide>
        <p15:guide id="5" orient="horz" pos="3624">
          <p15:clr>
            <a:srgbClr val="A4A3A4"/>
          </p15:clr>
        </p15:guide>
        <p15:guide id="6" orient="horz" pos="912">
          <p15:clr>
            <a:srgbClr val="A4A3A4"/>
          </p15:clr>
        </p15:guide>
        <p15:guide id="7" orient="horz" pos="1057">
          <p15:clr>
            <a:srgbClr val="A4A3A4"/>
          </p15:clr>
        </p15:guide>
        <p15:guide id="8" orient="horz" pos="2375">
          <p15:clr>
            <a:srgbClr val="A4A3A4"/>
          </p15:clr>
        </p15:guide>
        <p15:guide id="9" orient="horz" pos="1114">
          <p15:clr>
            <a:srgbClr val="A4A3A4"/>
          </p15:clr>
        </p15:guide>
        <p15:guide id="10" pos="3806">
          <p15:clr>
            <a:srgbClr val="A4A3A4"/>
          </p15:clr>
        </p15:guide>
        <p15:guide id="11" pos="2557">
          <p15:clr>
            <a:srgbClr val="A4A3A4"/>
          </p15:clr>
        </p15:guide>
        <p15:guide id="12" pos="6301">
          <p15:clr>
            <a:srgbClr val="A4A3A4"/>
          </p15:clr>
        </p15:guide>
        <p15:guide id="13" pos="1312">
          <p15:clr>
            <a:srgbClr val="A4A3A4"/>
          </p15:clr>
        </p15:guide>
        <p15:guide id="14" pos="5123">
          <p15:clr>
            <a:srgbClr val="A4A3A4"/>
          </p15:clr>
        </p15:guide>
        <p15:guide id="15" pos="1379">
          <p15:clr>
            <a:srgbClr val="A4A3A4"/>
          </p15:clr>
        </p15:guide>
        <p15:guide id="16" pos="2626">
          <p15:clr>
            <a:srgbClr val="A4A3A4"/>
          </p15:clr>
        </p15:guide>
        <p15:guide id="17" pos="3882">
          <p15:clr>
            <a:srgbClr val="A4A3A4"/>
          </p15:clr>
        </p15:guide>
        <p15:guide id="18" pos="5056">
          <p15:clr>
            <a:srgbClr val="A4A3A4"/>
          </p15:clr>
        </p15:guide>
        <p15:guide id="19" pos="6368">
          <p15:clr>
            <a:srgbClr val="A4A3A4"/>
          </p15:clr>
        </p15:guide>
        <p15:guide id="20" pos="7542">
          <p15:clr>
            <a:srgbClr val="A4A3A4"/>
          </p15:clr>
        </p15:guide>
        <p15:guide id="21" pos="328">
          <p15:clr>
            <a:srgbClr val="A4A3A4"/>
          </p15:clr>
        </p15:guide>
        <p15:guide id="22" pos="33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ystal Wright" initials="CW" lastIdx="214" clrIdx="0"/>
  <p:cmAuthor id="1" name="Subhashini Khanna (SIMHA)" initials="SSK" lastIdx="7" clrIdx="1"/>
  <p:cmAuthor id="2" name="claudette" initials="c" lastIdx="28" clrIdx="2"/>
  <p:cmAuthor id="3" name="Colette Stallbaumer" initials="CS" lastIdx="7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EE8200"/>
    <a:srgbClr val="C80137"/>
    <a:srgbClr val="83B800"/>
    <a:srgbClr val="B0F600"/>
    <a:srgbClr val="4D4D4D"/>
    <a:srgbClr val="000000"/>
    <a:srgbClr val="FFFFFF"/>
    <a:srgbClr val="929292"/>
    <a:srgbClr val="F28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82166" autoAdjust="0"/>
  </p:normalViewPr>
  <p:slideViewPr>
    <p:cSldViewPr snapToGrid="0">
      <p:cViewPr varScale="1">
        <p:scale>
          <a:sx n="75" d="100"/>
          <a:sy n="75" d="100"/>
        </p:scale>
        <p:origin x="198" y="66"/>
      </p:cViewPr>
      <p:guideLst>
        <p:guide orient="horz" pos="147"/>
        <p:guide orient="horz" pos="4299"/>
        <p:guide orient="horz" pos="2307"/>
        <p:guide orient="horz" pos="3570"/>
        <p:guide orient="horz" pos="3624"/>
        <p:guide orient="horz" pos="912"/>
        <p:guide orient="horz" pos="1057"/>
        <p:guide orient="horz" pos="2375"/>
        <p:guide orient="horz" pos="1114"/>
        <p:guide pos="3806"/>
        <p:guide pos="2557"/>
        <p:guide pos="6301"/>
        <p:guide pos="1312"/>
        <p:guide pos="5123"/>
        <p:guide pos="1379"/>
        <p:guide pos="2626"/>
        <p:guide pos="3882"/>
        <p:guide pos="5056"/>
        <p:guide pos="6368"/>
        <p:guide pos="7542"/>
        <p:guide pos="328"/>
        <p:guide pos="333"/>
      </p:guideLst>
    </p:cSldViewPr>
  </p:slideViewPr>
  <p:notesTextViewPr>
    <p:cViewPr>
      <p:scale>
        <a:sx n="100" d="100"/>
        <a:sy n="100" d="100"/>
      </p:scale>
      <p:origin x="0" y="0"/>
    </p:cViewPr>
  </p:notesTextViewPr>
  <p:sorterViewPr>
    <p:cViewPr>
      <p:scale>
        <a:sx n="40" d="100"/>
        <a:sy n="40" d="100"/>
      </p:scale>
      <p:origin x="0" y="0"/>
    </p:cViewPr>
  </p:sorterViewPr>
  <p:notesViewPr>
    <p:cSldViewPr snapToGrid="0" showGuides="1">
      <p:cViewPr varScale="1">
        <p:scale>
          <a:sx n="53" d="100"/>
          <a:sy n="53" d="100"/>
        </p:scale>
        <p:origin x="-28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92;&#1074;&#1100;&#1096;&#1090;\Documents\&#1050;&#1085;&#1080;&#1075;&#107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v>Turnover</c:v>
          </c:tx>
          <c:cat>
            <c:strRef>
              <c:f>Лист1!$B$2:$B$3</c:f>
              <c:strCache>
                <c:ptCount val="2"/>
                <c:pt idx="0">
                  <c:v>regional government</c:v>
                </c:pt>
                <c:pt idx="1">
                  <c:v>commercial clients</c:v>
                </c:pt>
              </c:strCache>
            </c:strRef>
          </c:cat>
          <c:val>
            <c:numRef>
              <c:f>Лист1!$A$2:$A$3</c:f>
              <c:numCache>
                <c:formatCode>General</c:formatCode>
                <c:ptCount val="2"/>
                <c:pt idx="0">
                  <c:v>1500</c:v>
                </c:pt>
                <c:pt idx="1">
                  <c:v>1200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baseline="0"/>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v>Services</c:v>
          </c:tx>
          <c:cat>
            <c:strRef>
              <c:f>Лист1!$B$23:$B$24</c:f>
              <c:strCache>
                <c:ptCount val="2"/>
                <c:pt idx="0">
                  <c:v>development</c:v>
                </c:pt>
                <c:pt idx="1">
                  <c:v>support</c:v>
                </c:pt>
              </c:strCache>
            </c:strRef>
          </c:cat>
          <c:val>
            <c:numRef>
              <c:f>Лист1!$A$23:$A$24</c:f>
              <c:numCache>
                <c:formatCode>General</c:formatCode>
                <c:ptCount val="2"/>
                <c:pt idx="0">
                  <c:v>20</c:v>
                </c:pt>
                <c:pt idx="1">
                  <c:v>10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baseline="0"/>
          </a:pPr>
          <a:endParaRPr lang="ru-RU"/>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TechReady</a:t>
            </a:r>
            <a:r>
              <a:rPr lang="en-US" dirty="0" smtClean="0">
                <a:latin typeface="Segoe UI" pitchFamily="34" charset="0"/>
              </a:rPr>
              <a:t> 14</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4/11/2013</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TechReady</a:t>
            </a:r>
            <a:r>
              <a:rPr lang="en-US" dirty="0" smtClean="0"/>
              <a:t> 14</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4/11/2013</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8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8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8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8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8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openstack.org/projects/essex/press-releas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openstack.org/conference/san-francisco-2012/"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bsdcan.org/2012/"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microsoft.com/en-us/server-cloud/windows-server/hyper-v.aspx" TargetMode="External"/><Relationship Id="rId5" Type="http://schemas.openxmlformats.org/officeDocument/2006/relationships/hyperlink" Target="http://www.citrix.com/lang/English/home.asp" TargetMode="External"/><Relationship Id="rId4" Type="http://schemas.openxmlformats.org/officeDocument/2006/relationships/hyperlink" Target="http://www.netapp.com/u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public_domai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usgs.gov/visual-id/credit_usgs.html#copyright" TargetMode="External"/><Relationship Id="rId5" Type="http://schemas.openxmlformats.org/officeDocument/2006/relationships/hyperlink" Target="http://en.wikipedia.org/wiki/United_States_Department_of_the_Interior" TargetMode="External"/><Relationship Id="rId4" Type="http://schemas.openxmlformats.org/officeDocument/2006/relationships/hyperlink" Target="http://en.wikipedia.org/wiki/United_States_Geological_Surve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microsoft.co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teletica.com/" TargetMode="External"/><Relationship Id="rId5" Type="http://schemas.openxmlformats.org/officeDocument/2006/relationships/hyperlink" Target="http://www.windowsazure.com/" TargetMode="External"/><Relationship Id="rId4" Type="http://schemas.openxmlformats.org/officeDocument/2006/relationships/hyperlink" Target="http://www.microsoft.com/opennes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&lt; Note</a:t>
            </a:r>
            <a:r>
              <a:rPr lang="en-US" baseline="0" dirty="0" smtClean="0"/>
              <a:t> to Presenter: Please add your name and email address as appropriate &gt; </a:t>
            </a:r>
          </a:p>
          <a:p>
            <a:endParaRPr lang="en-US" baseline="0" dirty="0" smtClean="0"/>
          </a:p>
          <a:p>
            <a:r>
              <a:rPr lang="en-US" sz="800" b="1" dirty="0" smtClean="0">
                <a:latin typeface="Arial" pitchFamily="34" charset="0"/>
                <a:cs typeface="Arial" pitchFamily="34" charset="0"/>
              </a:rPr>
              <a:t>Presenter Guidance:</a:t>
            </a:r>
            <a:endParaRPr lang="en-US" sz="800" dirty="0" smtClean="0">
              <a:latin typeface="Arial" pitchFamily="34" charset="0"/>
              <a:cs typeface="Arial" pitchFamily="34" charset="0"/>
            </a:endParaRPr>
          </a:p>
          <a:p>
            <a:pPr marL="171450" lvl="0" indent="-171450">
              <a:buFont typeface="Arial" pitchFamily="34" charset="0"/>
              <a:buChar char="•"/>
            </a:pPr>
            <a:r>
              <a:rPr lang="en-US" sz="800" dirty="0" smtClean="0">
                <a:latin typeface="Arial" pitchFamily="34" charset="0"/>
                <a:cs typeface="Arial" pitchFamily="34" charset="0"/>
              </a:rPr>
              <a:t>This presentation provides a sample script; however, we strongly recommend that you learn the script content as a way to tell the story and then rely on the key points to guide your discussion. </a:t>
            </a:r>
          </a:p>
          <a:p>
            <a:pPr marL="171450" lvl="0" indent="-171450">
              <a:buFont typeface="Arial" pitchFamily="34" charset="0"/>
              <a:buChar char="•"/>
            </a:pPr>
            <a:r>
              <a:rPr lang="en-US" sz="800" dirty="0" smtClean="0">
                <a:latin typeface="Arial" pitchFamily="34" charset="0"/>
                <a:cs typeface="Arial" pitchFamily="34" charset="0"/>
              </a:rPr>
              <a:t>Slide timing is approximate and should be considered a guide only. </a:t>
            </a:r>
          </a:p>
          <a:p>
            <a:r>
              <a:rPr lang="en-US" sz="800" dirty="0" smtClean="0">
                <a:latin typeface="Arial" pitchFamily="34" charset="0"/>
                <a:cs typeface="Arial" pitchFamily="34" charset="0"/>
              </a:rPr>
              <a:t> </a:t>
            </a:r>
          </a:p>
          <a:p>
            <a:r>
              <a:rPr lang="en-US" sz="800" dirty="0" smtClean="0">
                <a:latin typeface="Arial" pitchFamily="34" charset="0"/>
                <a:cs typeface="Arial" pitchFamily="34" charset="0"/>
              </a:rPr>
              <a:t>© 2011 Microsoft Corporation. All rights reserved.</a:t>
            </a:r>
          </a:p>
          <a:p>
            <a:r>
              <a:rPr lang="en-US" sz="800" dirty="0" smtClean="0">
                <a:latin typeface="Arial" pitchFamily="34" charset="0"/>
                <a:cs typeface="Arial" pitchFamily="34" charset="0"/>
              </a:rPr>
              <a:t>This presentation is for informational purposes only. Microsoft makes no warranties, express or implied, in this summary.</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4/11/2013 3:44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1000" dirty="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10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000" dirty="0">
                <a:solidFill>
                  <a:srgbClr val="000000"/>
                </a:solidFill>
                <a:latin typeface="Segoe UI" pitchFamily="34" charset="0"/>
              </a:rPr>
            </a:br>
            <a:r>
              <a:rPr lang="en-US" sz="1000" dirty="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200" y="8685213"/>
            <a:ext cx="684213" cy="457200"/>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492050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Timing:</a:t>
            </a:r>
            <a:r>
              <a:rPr lang="en-US" dirty="0" smtClean="0"/>
              <a:t> 1 minute</a:t>
            </a:r>
          </a:p>
          <a:p>
            <a:r>
              <a:rPr lang="en-US" b="1" dirty="0" smtClean="0"/>
              <a:t> </a:t>
            </a:r>
            <a:endParaRPr lang="en-US" dirty="0" smtClean="0"/>
          </a:p>
          <a:p>
            <a:r>
              <a:rPr lang="en-US" b="1" dirty="0" smtClean="0"/>
              <a:t>Key Points:</a:t>
            </a:r>
            <a:endParaRPr lang="en-US" dirty="0" smtClean="0"/>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kern="1200" dirty="0" smtClean="0">
                <a:solidFill>
                  <a:schemeClr val="tx1"/>
                </a:solidFill>
                <a:effectLst/>
                <a:latin typeface="Segoe UI" pitchFamily="34" charset="0"/>
                <a:ea typeface="+mn-ea"/>
                <a:cs typeface="+mn-cs"/>
              </a:rPr>
              <a:t>The second way we demonstrate</a:t>
            </a:r>
            <a:r>
              <a:rPr lang="en-US" sz="800" kern="1200" baseline="0" dirty="0" smtClean="0">
                <a:solidFill>
                  <a:schemeClr val="tx1"/>
                </a:solidFill>
                <a:effectLst/>
                <a:latin typeface="Segoe UI" pitchFamily="34" charset="0"/>
                <a:ea typeface="+mn-ea"/>
                <a:cs typeface="+mn-cs"/>
              </a:rPr>
              <a:t> our openness </a:t>
            </a:r>
            <a:r>
              <a:rPr lang="en-US" sz="800" kern="1200" dirty="0" smtClean="0">
                <a:solidFill>
                  <a:schemeClr val="tx1"/>
                </a:solidFill>
                <a:effectLst/>
                <a:latin typeface="Segoe UI" pitchFamily="34" charset="0"/>
                <a:ea typeface="+mn-ea"/>
                <a:cs typeface="+mn-cs"/>
              </a:rPr>
              <a:t>is by </a:t>
            </a:r>
            <a:r>
              <a:rPr lang="en-US" sz="800" b="1" i="1" kern="1200" dirty="0" smtClean="0">
                <a:solidFill>
                  <a:schemeClr val="tx1"/>
                </a:solidFill>
                <a:effectLst/>
                <a:latin typeface="Segoe UI" pitchFamily="34" charset="0"/>
                <a:ea typeface="+mn-ea"/>
                <a:cs typeface="+mn-cs"/>
              </a:rPr>
              <a:t>listening to our customers</a:t>
            </a:r>
            <a:r>
              <a:rPr lang="en-US" sz="800" kern="1200" dirty="0" smtClean="0">
                <a:solidFill>
                  <a:schemeClr val="tx1"/>
                </a:solidFill>
                <a:effectLst/>
                <a:latin typeface="Segoe UI" pitchFamily="34" charset="0"/>
                <a:ea typeface="+mn-ea"/>
                <a:cs typeface="+mn-cs"/>
              </a:rPr>
              <a:t>.  </a:t>
            </a:r>
            <a:endParaRPr lang="en-US" dirty="0" smtClean="0"/>
          </a:p>
          <a:p>
            <a:pPr marL="0" marR="0" indent="0" algn="l" defTabSz="914363" rtl="0" eaLnBrk="1" fontAlgn="auto" latinLnBrk="0" hangingPunct="1">
              <a:lnSpc>
                <a:spcPct val="90000"/>
              </a:lnSpc>
              <a:spcBef>
                <a:spcPts val="0"/>
              </a:spcBef>
              <a:spcAft>
                <a:spcPts val="333"/>
              </a:spcAft>
              <a:buClrTx/>
              <a:buSzTx/>
              <a:buFont typeface="Arial" pitchFamily="34" charset="0"/>
              <a:buNone/>
              <a:tabLst/>
              <a:defRPr/>
            </a:pPr>
            <a:endParaRPr lang="en-US" dirty="0" smtClean="0"/>
          </a:p>
          <a:p>
            <a:r>
              <a:rPr lang="en-US" b="1" dirty="0" smtClean="0"/>
              <a:t>Script:</a:t>
            </a:r>
            <a:endParaRPr lang="en-US" dirty="0" smtClean="0"/>
          </a:p>
          <a:p>
            <a:r>
              <a:rPr lang="en-US" b="0" i="0" dirty="0" smtClean="0"/>
              <a:t>Now lets transition over to a discussion about how we’ve listened</a:t>
            </a:r>
            <a:r>
              <a:rPr lang="en-US" b="0" i="0" baseline="0" dirty="0" smtClean="0"/>
              <a:t> to customers to better meet their needs in mixed IT </a:t>
            </a:r>
            <a:r>
              <a:rPr lang="en-US" b="0" i="0" dirty="0" smtClean="0"/>
              <a:t>environments, making it easier and less costly </a:t>
            </a:r>
            <a:r>
              <a:rPr lang="en-NZ" sz="800" b="0" i="0" kern="1200" dirty="0" smtClean="0">
                <a:solidFill>
                  <a:schemeClr val="tx1"/>
                </a:solidFill>
                <a:effectLst/>
                <a:latin typeface="Segoe UI" pitchFamily="34" charset="0"/>
                <a:ea typeface="+mn-ea"/>
                <a:cs typeface="+mn-cs"/>
              </a:rPr>
              <a:t>for customers to manage their IT environments. </a:t>
            </a:r>
            <a:endParaRPr lang="en-US" b="0" i="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
        <p:nvSpPr>
          <p:cNvPr id="5" name="Date Placeholder 4"/>
          <p:cNvSpPr>
            <a:spLocks noGrp="1"/>
          </p:cNvSpPr>
          <p:nvPr>
            <p:ph type="dt" idx="11"/>
          </p:nvPr>
        </p:nvSpPr>
        <p:spPr/>
        <p:txBody>
          <a:bodyPr/>
          <a:lstStyle/>
          <a:p>
            <a:fld id="{FC9F1B15-49AB-40A0-8061-CFD75B5B00ED}" type="datetime1">
              <a:rPr lang="en-US" smtClean="0"/>
              <a:pPr/>
              <a:t>4/11/2013</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2905550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Timing:</a:t>
            </a:r>
            <a:r>
              <a:rPr lang="en-US" dirty="0" smtClean="0"/>
              <a:t> 2 minutes</a:t>
            </a:r>
          </a:p>
          <a:p>
            <a:r>
              <a:rPr lang="en-US" b="1" dirty="0" smtClean="0"/>
              <a:t> </a:t>
            </a:r>
            <a:endParaRPr lang="en-US" dirty="0" smtClean="0"/>
          </a:p>
          <a:p>
            <a:r>
              <a:rPr lang="en-US" b="1" dirty="0" smtClean="0"/>
              <a:t>Key Points:</a:t>
            </a:r>
            <a:endParaRPr lang="en-US" dirty="0" smtClean="0"/>
          </a:p>
          <a:p>
            <a:pPr marL="171450" indent="-171450">
              <a:buFont typeface="Arial" pitchFamily="34" charset="0"/>
              <a:buChar char="•"/>
            </a:pPr>
            <a:r>
              <a:rPr lang="en-US" sz="800" kern="1200" dirty="0" smtClean="0">
                <a:solidFill>
                  <a:schemeClr val="tx1"/>
                </a:solidFill>
                <a:effectLst/>
                <a:latin typeface="Segoe UI" pitchFamily="34" charset="0"/>
                <a:ea typeface="+mn-ea"/>
                <a:cs typeface="+mn-cs"/>
              </a:rPr>
              <a:t>In the cloud, openness is paramount. </a:t>
            </a:r>
            <a:endParaRPr lang="en-US" i="0" dirty="0" smtClean="0"/>
          </a:p>
          <a:p>
            <a:pPr marL="171450" indent="-171450">
              <a:buFont typeface="Arial" pitchFamily="34" charset="0"/>
              <a:buChar char="•"/>
            </a:pPr>
            <a:r>
              <a:rPr lang="en-US" i="0" dirty="0" smtClean="0"/>
              <a:t>We’re e</a:t>
            </a:r>
            <a:r>
              <a:rPr lang="en-US" sz="800" i="0" kern="1200" dirty="0" smtClean="0">
                <a:solidFill>
                  <a:schemeClr val="tx1"/>
                </a:solidFill>
                <a:effectLst/>
                <a:latin typeface="Segoe UI" pitchFamily="34" charset="0"/>
                <a:ea typeface="+mn-ea"/>
                <a:cs typeface="+mn-cs"/>
              </a:rPr>
              <a:t>nsuring an open platform to take advantage of the transformative innovations enabled by the cloud.</a:t>
            </a:r>
            <a:endParaRPr lang="en-US" i="0" dirty="0" smtClean="0"/>
          </a:p>
          <a:p>
            <a:r>
              <a:rPr lang="en-US" dirty="0" smtClean="0"/>
              <a:t> </a:t>
            </a:r>
          </a:p>
          <a:p>
            <a:r>
              <a:rPr lang="en-US" b="1" dirty="0" smtClean="0"/>
              <a:t>Script:</a:t>
            </a:r>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smtClean="0"/>
              <a:t>Finally, let’s move</a:t>
            </a:r>
            <a:r>
              <a:rPr lang="en-US" baseline="0" dirty="0" smtClean="0"/>
              <a:t> the discussion to the cloud.  </a:t>
            </a:r>
            <a:r>
              <a:rPr lang="en-US" sz="800" kern="1200" dirty="0" smtClean="0">
                <a:solidFill>
                  <a:schemeClr val="tx1"/>
                </a:solidFill>
                <a:effectLst/>
                <a:latin typeface="Segoe UI" pitchFamily="34" charset="0"/>
                <a:ea typeface="+mn-ea"/>
                <a:cs typeface="+mn-cs"/>
              </a:rPr>
              <a:t>In the cloud, openness is paramount. Microsoft is leading the way to cloud computing with a unique combination of technology, expertise, and an unrivaled ecosystem of partners. Microsoft’s comprehensive set of cloud computing solutions span the platform, application, and infrastructure layers, giving customers the ability to transition to the cloud on their terms. The</a:t>
            </a:r>
            <a:r>
              <a:rPr lang="en-US" sz="800" kern="1200" baseline="0" dirty="0" smtClean="0">
                <a:solidFill>
                  <a:schemeClr val="tx1"/>
                </a:solidFill>
                <a:effectLst/>
                <a:latin typeface="Segoe UI" pitchFamily="34" charset="0"/>
                <a:ea typeface="+mn-ea"/>
                <a:cs typeface="+mn-cs"/>
              </a:rPr>
              <a:t> following slides will provide some more detail.</a:t>
            </a:r>
            <a:endParaRPr lang="en-US" sz="8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
        <p:nvSpPr>
          <p:cNvPr id="5" name="Date Placeholder 4"/>
          <p:cNvSpPr>
            <a:spLocks noGrp="1"/>
          </p:cNvSpPr>
          <p:nvPr>
            <p:ph type="dt" idx="11"/>
          </p:nvPr>
        </p:nvSpPr>
        <p:spPr/>
        <p:txBody>
          <a:bodyPr/>
          <a:lstStyle/>
          <a:p>
            <a:fld id="{FC9F1B15-49AB-40A0-8061-CFD75B5B00ED}" type="datetime1">
              <a:rPr lang="en-US" smtClean="0"/>
              <a:pPr/>
              <a:t>4/11/2013</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290555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Timing: </a:t>
            </a:r>
            <a:r>
              <a:rPr lang="en-US" b="0" dirty="0" smtClean="0"/>
              <a:t>3 minutes</a:t>
            </a:r>
            <a:r>
              <a:rPr lang="en-US" b="0" baseline="0" dirty="0" smtClean="0"/>
              <a:t> </a:t>
            </a:r>
          </a:p>
          <a:p>
            <a:endParaRPr lang="en-US" b="1" dirty="0" smtClean="0"/>
          </a:p>
          <a:p>
            <a:r>
              <a:rPr lang="en-US" b="1" dirty="0" smtClean="0"/>
              <a:t>Key Points:</a:t>
            </a:r>
          </a:p>
          <a:p>
            <a:pPr marL="171428" indent="-171428">
              <a:buFont typeface="Arial" pitchFamily="34" charset="0"/>
              <a:buChar char="•"/>
            </a:pPr>
            <a:r>
              <a:rPr lang="en-US" sz="800" kern="1200" dirty="0" smtClean="0">
                <a:solidFill>
                  <a:schemeClr val="tx1"/>
                </a:solidFill>
                <a:effectLst/>
                <a:latin typeface="Segoe UI" pitchFamily="34" charset="0"/>
                <a:ea typeface="+mn-ea"/>
                <a:cs typeface="+mn-cs"/>
              </a:rPr>
              <a:t>Windows Azure is an open and flexible cloud platform. </a:t>
            </a:r>
          </a:p>
          <a:p>
            <a:pPr marL="171428" indent="-171428">
              <a:buFont typeface="Arial" pitchFamily="34" charset="0"/>
              <a:buChar char="•"/>
            </a:pPr>
            <a:r>
              <a:rPr lang="en-US" sz="800" kern="1200" dirty="0" smtClean="0">
                <a:solidFill>
                  <a:schemeClr val="tx1"/>
                </a:solidFill>
                <a:effectLst/>
                <a:latin typeface="Segoe UI" pitchFamily="34" charset="0"/>
                <a:ea typeface="+mn-ea"/>
                <a:cs typeface="+mn-cs"/>
              </a:rPr>
              <a:t>Developers can build applications using any language, tool or framework – including open source languages such as PHP, Java, and Node.js, and other open source tools. </a:t>
            </a:r>
          </a:p>
          <a:p>
            <a:pPr marL="171428" indent="-171428">
              <a:buFont typeface="Arial" pitchFamily="34" charset="0"/>
              <a:buChar char="•"/>
            </a:pPr>
            <a:r>
              <a:rPr lang="en-US" sz="800" kern="1200" dirty="0" smtClean="0">
                <a:solidFill>
                  <a:schemeClr val="tx1"/>
                </a:solidFill>
                <a:effectLst/>
                <a:latin typeface="Segoe UI" pitchFamily="34" charset="0"/>
                <a:ea typeface="+mn-ea"/>
                <a:cs typeface="+mn-cs"/>
              </a:rPr>
              <a:t>Our</a:t>
            </a:r>
            <a:r>
              <a:rPr lang="en-US" sz="800" kern="1200" baseline="0" dirty="0" smtClean="0">
                <a:solidFill>
                  <a:schemeClr val="tx1"/>
                </a:solidFill>
                <a:effectLst/>
                <a:latin typeface="Segoe UI" pitchFamily="34" charset="0"/>
                <a:ea typeface="+mn-ea"/>
                <a:cs typeface="+mn-cs"/>
              </a:rPr>
              <a:t> June 2012 technical preview release, brought support for Linux on Windows Azure Virtual Machines and further support for multiple frameworks and popular open source applications through Windows Azure Web Sites.</a:t>
            </a:r>
            <a:endParaRPr lang="en-US" sz="800" kern="1200" dirty="0" smtClean="0">
              <a:solidFill>
                <a:schemeClr val="tx1"/>
              </a:solidFill>
              <a:effectLst/>
              <a:latin typeface="Segoe UI" pitchFamily="34" charset="0"/>
              <a:ea typeface="+mn-ea"/>
              <a:cs typeface="+mn-cs"/>
            </a:endParaRPr>
          </a:p>
          <a:p>
            <a:pPr marL="171428" indent="-171428">
              <a:buFont typeface="Arial" pitchFamily="34" charset="0"/>
              <a:buChar char="•"/>
            </a:pPr>
            <a:endParaRPr lang="en-US" dirty="0" smtClean="0"/>
          </a:p>
          <a:p>
            <a:r>
              <a:rPr lang="en-US" b="1" dirty="0" smtClean="0"/>
              <a:t>Script:</a:t>
            </a:r>
            <a:endParaRPr lang="en-US" dirty="0" smtClean="0"/>
          </a:p>
          <a:p>
            <a:pPr marL="0" marR="0" lvl="0" indent="0" algn="l" defTabSz="914363" rtl="0" eaLnBrk="1" fontAlgn="auto" latinLnBrk="0" hangingPunct="1">
              <a:lnSpc>
                <a:spcPct val="90000"/>
              </a:lnSpc>
              <a:spcBef>
                <a:spcPts val="0"/>
              </a:spcBef>
              <a:spcAft>
                <a:spcPts val="333"/>
              </a:spcAft>
              <a:buClrTx/>
              <a:buSzTx/>
              <a:buFontTx/>
              <a:buNone/>
              <a:tabLst/>
              <a:defRPr/>
            </a:pPr>
            <a:r>
              <a:rPr lang="en-US" sz="800" kern="1200" dirty="0" smtClean="0">
                <a:solidFill>
                  <a:schemeClr val="tx1"/>
                </a:solidFill>
                <a:effectLst/>
                <a:latin typeface="Segoe UI" pitchFamily="34" charset="0"/>
                <a:ea typeface="+mn-ea"/>
                <a:cs typeface="+mn-cs"/>
              </a:rPr>
              <a:t>As part of our cloud platform, interoperability is a design-time requirement. Windows Azure is an open and flexible cloud platform that enables customers to quickly build, deploy and manage applications across a global network of Microsoft-managed datacenters. To do it right we know we’ve got to be open.</a:t>
            </a:r>
            <a:r>
              <a:rPr lang="en-US" sz="800" kern="1200" baseline="0" dirty="0" smtClean="0">
                <a:solidFill>
                  <a:schemeClr val="tx1"/>
                </a:solidFill>
                <a:effectLst/>
                <a:latin typeface="Segoe UI" pitchFamily="34" charset="0"/>
                <a:ea typeface="+mn-ea"/>
                <a:cs typeface="+mn-cs"/>
              </a:rPr>
              <a:t> </a:t>
            </a:r>
            <a:r>
              <a:rPr lang="en-US" sz="800" kern="1200" dirty="0" smtClean="0">
                <a:solidFill>
                  <a:schemeClr val="tx1"/>
                </a:solidFill>
                <a:effectLst/>
                <a:latin typeface="Segoe UI" pitchFamily="34" charset="0"/>
                <a:ea typeface="+mn-ea"/>
                <a:cs typeface="+mn-cs"/>
              </a:rPr>
              <a:t>Developers can build applications using any language, tool or framework – including open source languages such as PHP, Java, and Node.js, and other open source tools – which means they can utilize familiar open source skills on Microsoft's cloud platform. Currently features and services in Windows Azure are exposed using open REST protocols. Windows Azure client libraries are available for multiple programming languages and are released under an open source license and hosted on </a:t>
            </a:r>
            <a:r>
              <a:rPr lang="en-US" sz="800" kern="1200" dirty="0" err="1" smtClean="0">
                <a:solidFill>
                  <a:schemeClr val="tx1"/>
                </a:solidFill>
                <a:effectLst/>
                <a:latin typeface="Segoe UI" pitchFamily="34" charset="0"/>
                <a:ea typeface="+mn-ea"/>
                <a:cs typeface="+mn-cs"/>
              </a:rPr>
              <a:t>GitHub</a:t>
            </a:r>
            <a:r>
              <a:rPr lang="en-US" sz="800" kern="1200" dirty="0" smtClean="0">
                <a:solidFill>
                  <a:schemeClr val="tx1"/>
                </a:solidFill>
                <a:effectLst/>
                <a:latin typeface="Segoe UI" pitchFamily="34" charset="0"/>
                <a:ea typeface="+mn-ea"/>
                <a:cs typeface="+mn-cs"/>
              </a:rPr>
              <a:t>. </a:t>
            </a:r>
            <a:r>
              <a:rPr lang="en-US" sz="800" kern="1200" baseline="0" dirty="0" smtClean="0">
                <a:solidFill>
                  <a:schemeClr val="tx1"/>
                </a:solidFill>
                <a:effectLst/>
                <a:latin typeface="Segoe UI" pitchFamily="34" charset="0"/>
                <a:ea typeface="+mn-ea"/>
                <a:cs typeface="+mn-cs"/>
              </a:rPr>
              <a:t> </a:t>
            </a:r>
            <a:r>
              <a:rPr lang="en-US" sz="800" kern="1200" dirty="0" smtClean="0">
                <a:solidFill>
                  <a:schemeClr val="tx1"/>
                </a:solidFill>
                <a:effectLst/>
                <a:latin typeface="Segoe UI" pitchFamily="34" charset="0"/>
                <a:ea typeface="+mn-ea"/>
                <a:cs typeface="+mn-cs"/>
              </a:rPr>
              <a:t>As Microsoft continues to provide incremental improvements to Windows Azure, we remain committed to working with developer communities. Other recent interoperability enhancements include: Eclipse Plugin for Java, Mongo DB support, code configuration for hosting </a:t>
            </a:r>
            <a:r>
              <a:rPr lang="en-US" sz="800" kern="1200" dirty="0" err="1" smtClean="0">
                <a:solidFill>
                  <a:schemeClr val="tx1"/>
                </a:solidFill>
                <a:effectLst/>
                <a:latin typeface="Segoe UI" pitchFamily="34" charset="0"/>
                <a:ea typeface="+mn-ea"/>
                <a:cs typeface="+mn-cs"/>
              </a:rPr>
              <a:t>Solr</a:t>
            </a:r>
            <a:r>
              <a:rPr lang="en-US" sz="800" kern="1200" dirty="0" smtClean="0">
                <a:solidFill>
                  <a:schemeClr val="tx1"/>
                </a:solidFill>
                <a:effectLst/>
                <a:latin typeface="Segoe UI" pitchFamily="34" charset="0"/>
                <a:ea typeface="+mn-ea"/>
                <a:cs typeface="+mn-cs"/>
              </a:rPr>
              <a:t>/</a:t>
            </a:r>
            <a:r>
              <a:rPr lang="en-US" sz="800" kern="1200" dirty="0" err="1" smtClean="0">
                <a:solidFill>
                  <a:schemeClr val="tx1"/>
                </a:solidFill>
                <a:effectLst/>
                <a:latin typeface="Segoe UI" pitchFamily="34" charset="0"/>
                <a:ea typeface="+mn-ea"/>
                <a:cs typeface="+mn-cs"/>
              </a:rPr>
              <a:t>Lucene</a:t>
            </a:r>
            <a:r>
              <a:rPr lang="en-US" sz="800" kern="1200" dirty="0" smtClean="0">
                <a:solidFill>
                  <a:schemeClr val="tx1"/>
                </a:solidFill>
                <a:effectLst/>
                <a:latin typeface="Segoe UI" pitchFamily="34" charset="0"/>
                <a:ea typeface="+mn-ea"/>
                <a:cs typeface="+mn-cs"/>
              </a:rPr>
              <a:t>, </a:t>
            </a:r>
            <a:r>
              <a:rPr lang="en-US" sz="800" kern="1200" dirty="0" err="1" smtClean="0">
                <a:solidFill>
                  <a:schemeClr val="tx1"/>
                </a:solidFill>
                <a:effectLst/>
                <a:latin typeface="Segoe UI" pitchFamily="34" charset="0"/>
                <a:ea typeface="+mn-ea"/>
                <a:cs typeface="+mn-cs"/>
              </a:rPr>
              <a:t>Hadoop</a:t>
            </a:r>
            <a:r>
              <a:rPr lang="en-US" sz="800" kern="1200" dirty="0" smtClean="0">
                <a:solidFill>
                  <a:schemeClr val="tx1"/>
                </a:solidFill>
                <a:effectLst/>
                <a:latin typeface="Segoe UI" pitchFamily="34" charset="0"/>
                <a:ea typeface="+mn-ea"/>
                <a:cs typeface="+mn-cs"/>
              </a:rPr>
              <a:t> services preview. Also, our</a:t>
            </a:r>
            <a:r>
              <a:rPr lang="en-US" sz="800" kern="1200" baseline="0" dirty="0" smtClean="0">
                <a:solidFill>
                  <a:schemeClr val="tx1"/>
                </a:solidFill>
                <a:effectLst/>
                <a:latin typeface="Segoe UI" pitchFamily="34" charset="0"/>
                <a:ea typeface="+mn-ea"/>
                <a:cs typeface="+mn-cs"/>
              </a:rPr>
              <a:t> June 2012 technical preview brought support for Linux on Windows Azure Virtual Machines and further support for multiple frameworks and popular open source applications through Windows Azure Web Sites – the next two slides provide more details on these services. </a:t>
            </a:r>
            <a:endParaRPr lang="en-US" sz="8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502085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Timing: </a:t>
            </a:r>
            <a:r>
              <a:rPr lang="en-US" b="0" dirty="0" smtClean="0"/>
              <a:t>1 minute</a:t>
            </a:r>
            <a:r>
              <a:rPr lang="en-US" b="0" baseline="0" dirty="0" smtClean="0"/>
              <a:t> </a:t>
            </a:r>
          </a:p>
          <a:p>
            <a:endParaRPr lang="en-US" b="1" dirty="0" smtClean="0"/>
          </a:p>
          <a:p>
            <a:r>
              <a:rPr lang="en-US" b="1" dirty="0" smtClean="0"/>
              <a:t>Key Points:</a:t>
            </a:r>
          </a:p>
          <a:p>
            <a:pPr marL="171450" marR="0" indent="-171450" algn="l" defTabSz="914363" rtl="0" eaLnBrk="1" fontAlgn="auto" latinLnBrk="0" hangingPunct="1">
              <a:lnSpc>
                <a:spcPct val="90000"/>
              </a:lnSpc>
              <a:spcBef>
                <a:spcPts val="600"/>
              </a:spcBef>
              <a:spcAft>
                <a:spcPts val="600"/>
              </a:spcAft>
              <a:buClrTx/>
              <a:buSzTx/>
              <a:buFont typeface="Arial" pitchFamily="34" charset="0"/>
              <a:buChar char="•"/>
              <a:tabLst/>
              <a:defRPr/>
            </a:pPr>
            <a:r>
              <a:rPr lang="en-US" sz="800" dirty="0" smtClean="0">
                <a:solidFill>
                  <a:schemeClr val="bg1">
                    <a:alpha val="99000"/>
                  </a:schemeClr>
                </a:solidFill>
                <a:latin typeface="Segoe UI Light" pitchFamily="34" charset="0"/>
              </a:rPr>
              <a:t>Windows Azure Virtual Machines allow you to easily move your applications and infrastructure back and forth from on-premises to the cloud without requiring any changes to the existing code. </a:t>
            </a:r>
          </a:p>
          <a:p>
            <a:pPr marL="171450" marR="0" indent="-171450" algn="l" defTabSz="914363" rtl="0" eaLnBrk="1" fontAlgn="auto" latinLnBrk="0" hangingPunct="1">
              <a:lnSpc>
                <a:spcPct val="90000"/>
              </a:lnSpc>
              <a:spcBef>
                <a:spcPts val="600"/>
              </a:spcBef>
              <a:spcAft>
                <a:spcPts val="600"/>
              </a:spcAft>
              <a:buClrTx/>
              <a:buSzTx/>
              <a:buFont typeface="Arial" pitchFamily="34" charset="0"/>
              <a:buChar char="•"/>
              <a:tabLst/>
              <a:defRPr/>
            </a:pPr>
            <a:r>
              <a:rPr lang="en-US" dirty="0" smtClean="0"/>
              <a:t>Customers can run both their existing Windows and Linux-based applications in the cloud. Compatible operating systems/images include </a:t>
            </a:r>
            <a:r>
              <a:rPr lang="en-US" dirty="0" err="1" smtClean="0"/>
              <a:t>CentOS</a:t>
            </a:r>
            <a:r>
              <a:rPr lang="en-US" dirty="0" smtClean="0"/>
              <a:t>, </a:t>
            </a:r>
            <a:r>
              <a:rPr lang="en-US" dirty="0" err="1" smtClean="0"/>
              <a:t>openSUSE</a:t>
            </a:r>
            <a:r>
              <a:rPr lang="en-US" dirty="0" smtClean="0"/>
              <a:t>, SUSE Linux Enterprise Server, Ubuntu, and Windows Server, further illustrating Microsoft’s commitment to openness for customers</a:t>
            </a:r>
            <a:r>
              <a:rPr lang="en-US" baseline="0" dirty="0" smtClean="0"/>
              <a:t> </a:t>
            </a:r>
            <a:r>
              <a:rPr lang="en-US" dirty="0" smtClean="0"/>
              <a:t>and partners. </a:t>
            </a:r>
            <a:endParaRPr lang="en-US" sz="800" dirty="0" smtClean="0">
              <a:solidFill>
                <a:schemeClr val="bg1">
                  <a:alpha val="99000"/>
                </a:schemeClr>
              </a:solidFill>
              <a:latin typeface="Segoe UI Light" pitchFamily="34" charset="0"/>
            </a:endParaRPr>
          </a:p>
          <a:p>
            <a:pPr marL="0" marR="0" indent="0" algn="l" defTabSz="914363" rtl="0" eaLnBrk="1" fontAlgn="auto" latinLnBrk="0" hangingPunct="1">
              <a:lnSpc>
                <a:spcPct val="90000"/>
              </a:lnSpc>
              <a:spcBef>
                <a:spcPts val="600"/>
              </a:spcBef>
              <a:spcAft>
                <a:spcPts val="600"/>
              </a:spcAft>
              <a:buClrTx/>
              <a:buSzTx/>
              <a:buFont typeface="Arial" pitchFamily="34" charset="0"/>
              <a:buNone/>
              <a:tabLst/>
              <a:defRPr/>
            </a:pPr>
            <a:endParaRPr lang="en-US" sz="800" dirty="0" smtClean="0">
              <a:solidFill>
                <a:schemeClr val="bg1">
                  <a:alpha val="99000"/>
                </a:schemeClr>
              </a:solidFill>
              <a:latin typeface="Segoe UI Light" pitchFamily="34" charset="0"/>
            </a:endParaRPr>
          </a:p>
          <a:p>
            <a:pPr marL="0" marR="0" indent="0" algn="l" defTabSz="914363" rtl="0" eaLnBrk="1" fontAlgn="auto" latinLnBrk="0" hangingPunct="1">
              <a:lnSpc>
                <a:spcPct val="90000"/>
              </a:lnSpc>
              <a:spcBef>
                <a:spcPts val="600"/>
              </a:spcBef>
              <a:spcAft>
                <a:spcPts val="600"/>
              </a:spcAft>
              <a:buClrTx/>
              <a:buSzTx/>
              <a:buFontTx/>
              <a:buNone/>
              <a:tabLst/>
              <a:defRPr/>
            </a:pPr>
            <a:r>
              <a:rPr lang="en-US" b="1" dirty="0" smtClean="0">
                <a:solidFill>
                  <a:prstClr val="white">
                    <a:lumMod val="50000"/>
                  </a:prstClr>
                </a:solidFill>
              </a:rPr>
              <a:t>Script: </a:t>
            </a:r>
            <a:endParaRPr lang="en-US" b="1" dirty="0">
              <a:solidFill>
                <a:prstClr val="white">
                  <a:lumMod val="50000"/>
                </a:prstClr>
              </a:solidFill>
            </a:endParaRPr>
          </a:p>
          <a:p>
            <a:pPr marL="0" marR="0" indent="0" algn="l" defTabSz="914363" rtl="0" eaLnBrk="1" fontAlgn="auto" latinLnBrk="0" hangingPunct="1">
              <a:lnSpc>
                <a:spcPct val="90000"/>
              </a:lnSpc>
              <a:spcBef>
                <a:spcPts val="600"/>
              </a:spcBef>
              <a:spcAft>
                <a:spcPts val="600"/>
              </a:spcAft>
              <a:buClrTx/>
              <a:buSzTx/>
              <a:buFontTx/>
              <a:buNone/>
              <a:tabLst/>
              <a:defRPr/>
            </a:pPr>
            <a:r>
              <a:rPr lang="en-US" sz="800" dirty="0" smtClean="0">
                <a:solidFill>
                  <a:schemeClr val="bg1">
                    <a:alpha val="99000"/>
                  </a:schemeClr>
                </a:solidFill>
                <a:latin typeface="Segoe UI Light" pitchFamily="34" charset="0"/>
              </a:rPr>
              <a:t>Windows Azure Virtual Machines allow you to easily move your applications and infrastructure back and forth from on-premises to the cloud without requiring any changes to the existing code. </a:t>
            </a:r>
            <a:r>
              <a:rPr lang="en-US" dirty="0" smtClean="0"/>
              <a:t>Customers can run both their existing Windows and Linux-based applications in the cloud. Compatible operating systems and images available in the online gallery now include </a:t>
            </a:r>
            <a:r>
              <a:rPr lang="en-US" dirty="0" err="1" smtClean="0"/>
              <a:t>CentOS</a:t>
            </a:r>
            <a:r>
              <a:rPr lang="en-US" dirty="0" smtClean="0"/>
              <a:t>, </a:t>
            </a:r>
            <a:r>
              <a:rPr lang="en-US" dirty="0" err="1" smtClean="0"/>
              <a:t>openSUSE</a:t>
            </a:r>
            <a:r>
              <a:rPr lang="en-US" dirty="0" smtClean="0"/>
              <a:t>, SUSE Linux Enterprise Server, Ubuntu, and Windows Server, further illustrating Microsoft’s commitment to openness for customers</a:t>
            </a:r>
            <a:r>
              <a:rPr lang="en-US" baseline="0" dirty="0" smtClean="0"/>
              <a:t> </a:t>
            </a:r>
            <a:r>
              <a:rPr lang="en-US" dirty="0" smtClean="0"/>
              <a:t>and partners. </a:t>
            </a:r>
            <a:endParaRPr lang="en-US" sz="800" dirty="0" smtClean="0">
              <a:solidFill>
                <a:schemeClr val="bg1">
                  <a:alpha val="99000"/>
                </a:schemeClr>
              </a:solidFill>
              <a:latin typeface="Segoe UI Light" pitchFamily="34" charset="0"/>
            </a:endParaRPr>
          </a:p>
          <a:p>
            <a:pPr>
              <a:spcBef>
                <a:spcPts val="600"/>
              </a:spcBef>
              <a:spcAft>
                <a:spcPts val="600"/>
              </a:spcAft>
            </a:pPr>
            <a:endParaRPr lang="en-US" dirty="0">
              <a:solidFill>
                <a:prstClr val="white">
                  <a:lumMod val="50000"/>
                </a:prstClr>
              </a:solidFill>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a:p>
        </p:txBody>
      </p:sp>
    </p:spTree>
    <p:extLst>
      <p:ext uri="{BB962C8B-B14F-4D97-AF65-F5344CB8AC3E}">
        <p14:creationId xmlns:p14="http://schemas.microsoft.com/office/powerpoint/2010/main" val="217401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Nearing</a:t>
            </a:r>
            <a:r>
              <a:rPr lang="en-GB" baseline="0" dirty="0" smtClean="0"/>
              <a:t> 200 unique images today</a:t>
            </a:r>
          </a:p>
          <a:p>
            <a:endParaRPr lang="en-GB" baseline="0" dirty="0" smtClean="0"/>
          </a:p>
          <a:p>
            <a:r>
              <a:rPr lang="en-GB" baseline="0" dirty="0" smtClean="0"/>
              <a:t>7 different variants of Linux (not limited to the supported distributions)</a:t>
            </a:r>
          </a:p>
          <a:p>
            <a:endParaRPr lang="en-GB" baseline="0" dirty="0" smtClean="0"/>
          </a:p>
          <a:p>
            <a:r>
              <a:rPr lang="en-GB" baseline="0" dirty="0" smtClean="0"/>
              <a:t>Developer tools and stacks</a:t>
            </a:r>
          </a:p>
          <a:p>
            <a:endParaRPr lang="en-GB" baseline="0" dirty="0" smtClean="0"/>
          </a:p>
          <a:p>
            <a:r>
              <a:rPr lang="en-GB" baseline="0" dirty="0" smtClean="0"/>
              <a:t>End user applications</a:t>
            </a:r>
          </a:p>
          <a:p>
            <a:endParaRPr lang="en-GB" baseline="0" dirty="0" smtClean="0"/>
          </a:p>
          <a:p>
            <a:r>
              <a:rPr lang="en-GB" baseline="0" dirty="0" smtClean="0"/>
              <a:t>Infrastructure</a:t>
            </a:r>
          </a:p>
          <a:p>
            <a:endParaRPr lang="en-GB"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2644320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a:t>
            </a:r>
            <a:r>
              <a:rPr lang="en-GB" baseline="0" dirty="0" smtClean="0"/>
              <a:t> look at a few case studies</a:t>
            </a:r>
          </a:p>
          <a:p>
            <a:endParaRPr lang="en-GB" baseline="0" dirty="0" smtClean="0"/>
          </a:p>
          <a:p>
            <a:pPr marL="228600" indent="-228600">
              <a:buAutoNum type="arabicPeriod"/>
            </a:pPr>
            <a:r>
              <a:rPr lang="en-GB" baseline="0" dirty="0" smtClean="0"/>
              <a:t>Building a site like the </a:t>
            </a:r>
            <a:r>
              <a:rPr lang="en-GB" baseline="0" dirty="0" err="1" smtClean="0"/>
              <a:t>Teletica</a:t>
            </a:r>
            <a:r>
              <a:rPr lang="en-GB" baseline="0" dirty="0" smtClean="0"/>
              <a:t> one in a  few minutes</a:t>
            </a:r>
          </a:p>
          <a:p>
            <a:pPr marL="441581" lvl="1" indent="-228600">
              <a:buAutoNum type="arabicPeriod"/>
            </a:pPr>
            <a:r>
              <a:rPr lang="en-GB" baseline="0" dirty="0" smtClean="0"/>
              <a:t>First demo uses Coppermine from VM Depot to create a video and photo upload site</a:t>
            </a:r>
          </a:p>
          <a:p>
            <a:pPr marL="441581" lvl="1" indent="-228600">
              <a:buAutoNum type="arabicPeriod"/>
            </a:pPr>
            <a:r>
              <a:rPr lang="en-GB" baseline="0" dirty="0" smtClean="0"/>
              <a:t>Site is up and running in just a few minutes</a:t>
            </a:r>
          </a:p>
          <a:p>
            <a:pPr marL="441581" lvl="1" indent="-228600">
              <a:buAutoNum type="arabicPeriod"/>
            </a:pPr>
            <a:r>
              <a:rPr lang="en-GB" baseline="0" dirty="0" smtClean="0"/>
              <a:t>Now need to add branding etc. and you can go live</a:t>
            </a:r>
          </a:p>
          <a:p>
            <a:pPr marL="228600" indent="-228600">
              <a:buAutoNum type="arabicPeriod"/>
            </a:pPr>
            <a:r>
              <a:rPr lang="en-GB" baseline="0" dirty="0" smtClean="0"/>
              <a:t>HD Insights (Apache </a:t>
            </a:r>
            <a:r>
              <a:rPr lang="en-GB" baseline="0" dirty="0" err="1" smtClean="0"/>
              <a:t>Hadoop</a:t>
            </a:r>
            <a:r>
              <a:rPr lang="en-GB" baseline="0" dirty="0" smtClean="0"/>
              <a:t>) in a Mixed IT environment</a:t>
            </a:r>
          </a:p>
          <a:p>
            <a:pPr marL="228600" indent="-228600">
              <a:buAutoNum type="arabicPeriod"/>
            </a:pPr>
            <a:r>
              <a:rPr lang="en-GB" baseline="0" dirty="0" smtClean="0"/>
              <a:t>Colombian Government open data</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354026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a:p>
        </p:txBody>
      </p:sp>
    </p:spTree>
    <p:extLst>
      <p:ext uri="{BB962C8B-B14F-4D97-AF65-F5344CB8AC3E}">
        <p14:creationId xmlns:p14="http://schemas.microsoft.com/office/powerpoint/2010/main" val="59378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lvl="0"/>
            <a:r>
              <a:rPr lang="en-US" sz="800" kern="1200" dirty="0" smtClean="0">
                <a:solidFill>
                  <a:schemeClr val="tx1"/>
                </a:solidFill>
                <a:effectLst/>
                <a:latin typeface="Segoe UI" pitchFamily="34" charset="0"/>
                <a:ea typeface="+mn-ea"/>
                <a:cs typeface="+mn-cs"/>
              </a:rPr>
              <a:t> Click “Virtual machines”</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images page</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Browse VM Depot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Coppermine 1.5.22-0 (Ubuntu 12.10)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Next</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Open the Image Region dropdown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region you want your VM to be hosted in.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Complete</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It takes a short while for the image to be copied to your account. Progress is </a:t>
            </a:r>
            <a:r>
              <a:rPr lang="en-US" sz="800" kern="1200" dirty="0" err="1" smtClean="0">
                <a:solidFill>
                  <a:schemeClr val="tx1"/>
                </a:solidFill>
                <a:effectLst/>
                <a:latin typeface="Segoe UI" pitchFamily="34" charset="0"/>
                <a:ea typeface="+mn-ea"/>
                <a:cs typeface="+mn-cs"/>
              </a:rPr>
              <a:t>contnually</a:t>
            </a:r>
            <a:r>
              <a:rPr lang="en-US" sz="800" kern="1200" dirty="0" smtClean="0">
                <a:solidFill>
                  <a:schemeClr val="tx1"/>
                </a:solidFill>
                <a:effectLst/>
                <a:latin typeface="Segoe UI" pitchFamily="34" charset="0"/>
                <a:ea typeface="+mn-ea"/>
                <a:cs typeface="+mn-cs"/>
              </a:rPr>
              <a:t> updated here.</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You need not stay on this page you can do work elsewhere and watch the indictor in the footer for progress. </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Once copying is complete we need to register the VHD, Click the “Register” button.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OK</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Click the New button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From Gallery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My images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media-archive-demo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Next</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Virtual machine name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Press Tab key</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Press Tab key</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Next</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DNS name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Next</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Complete</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Once the virtual machine has been created and booted select the </a:t>
            </a:r>
            <a:r>
              <a:rPr lang="en-US" sz="800" kern="1200" dirty="0" err="1" smtClean="0">
                <a:solidFill>
                  <a:schemeClr val="tx1"/>
                </a:solidFill>
                <a:effectLst/>
                <a:latin typeface="Segoe UI" pitchFamily="34" charset="0"/>
                <a:ea typeface="+mn-ea"/>
                <a:cs typeface="+mn-cs"/>
              </a:rPr>
              <a:t>mediaarchiverdg</a:t>
            </a:r>
            <a:r>
              <a:rPr lang="en-US" sz="800" kern="1200" dirty="0" smtClean="0">
                <a:solidFill>
                  <a:schemeClr val="tx1"/>
                </a:solidFill>
                <a:effectLst/>
                <a:latin typeface="Segoe UI" pitchFamily="34" charset="0"/>
                <a:ea typeface="+mn-ea"/>
                <a:cs typeface="+mn-cs"/>
              </a:rPr>
              <a:t> link</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Dashboard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Press Ctrl + C key</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Address and search using Bing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Press Ctrl + V key</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Press Enter key</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Access my application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Login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Click the New Tab (</a:t>
            </a:r>
            <a:r>
              <a:rPr lang="en-US" sz="800" kern="1200" dirty="0" err="1" smtClean="0">
                <a:solidFill>
                  <a:schemeClr val="tx1"/>
                </a:solidFill>
                <a:effectLst/>
                <a:latin typeface="Segoe UI" pitchFamily="34" charset="0"/>
                <a:ea typeface="+mn-ea"/>
                <a:cs typeface="+mn-cs"/>
              </a:rPr>
              <a:t>Ctrl+T</a:t>
            </a:r>
            <a:r>
              <a:rPr lang="en-US" sz="800" kern="1200" dirty="0" smtClean="0">
                <a:solidFill>
                  <a:schemeClr val="tx1"/>
                </a:solidFill>
                <a:effectLst/>
                <a:latin typeface="Segoe UI" pitchFamily="34" charset="0"/>
                <a:ea typeface="+mn-ea"/>
                <a:cs typeface="+mn-cs"/>
              </a:rPr>
              <a:t>) button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Press Enter key</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Press Enter key</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Coppermine 1.5.22-0 (Ubuntu 12.10)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Login - Your gallery name here tab</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Press Tab key</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Remember me check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OK</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Upload file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Click the Open button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demo item</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Click the Browse button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Click the Libraries button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Double-click the Videos button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a:t>
            </a:r>
            <a:r>
              <a:rPr lang="en-US" sz="800" kern="1200" dirty="0" err="1" smtClean="0">
                <a:solidFill>
                  <a:schemeClr val="tx1"/>
                </a:solidFill>
                <a:effectLst/>
                <a:latin typeface="Segoe UI" pitchFamily="34" charset="0"/>
                <a:ea typeface="+mn-ea"/>
                <a:cs typeface="+mn-cs"/>
              </a:rPr>
              <a:t>winsat</a:t>
            </a:r>
            <a:r>
              <a:rPr lang="en-US" sz="800" kern="1200" dirty="0" smtClean="0">
                <a:solidFill>
                  <a:schemeClr val="tx1"/>
                </a:solidFill>
                <a:effectLst/>
                <a:latin typeface="Segoe UI" pitchFamily="34" charset="0"/>
                <a:ea typeface="+mn-ea"/>
                <a:cs typeface="+mn-cs"/>
              </a:rPr>
              <a:t> check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Click the Open button</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the Home text box</a:t>
            </a:r>
            <a:endParaRPr lang="en-GB"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  Select winsat.wmv</a:t>
            </a:r>
            <a:endParaRPr lang="en-GB" sz="800" kern="1200" dirty="0" smtClean="0">
              <a:solidFill>
                <a:schemeClr val="tx1"/>
              </a:solidFill>
              <a:effectLst/>
              <a:latin typeface="Segoe UI" pitchFamily="34" charset="0"/>
              <a:ea typeface="+mn-ea"/>
              <a:cs typeface="+mn-cs"/>
            </a:endParaRPr>
          </a:p>
          <a:p>
            <a:r>
              <a:rPr lang="en-US" sz="800" kern="1200" dirty="0" smtClean="0">
                <a:solidFill>
                  <a:schemeClr val="tx1"/>
                </a:solidFill>
                <a:effectLst/>
                <a:latin typeface="Segoe UI"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44217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smtClean="0"/>
              <a:t>Timing:</a:t>
            </a:r>
            <a:r>
              <a:rPr lang="en-US" sz="900" dirty="0" smtClean="0"/>
              <a:t> 2 minutes</a:t>
            </a:r>
          </a:p>
          <a:p>
            <a:r>
              <a:rPr lang="en-US" sz="900" b="1" dirty="0" smtClean="0"/>
              <a:t> </a:t>
            </a:r>
            <a:endParaRPr lang="en-US" sz="900" dirty="0" smtClean="0"/>
          </a:p>
          <a:p>
            <a:r>
              <a:rPr lang="en-US" sz="900" b="1" dirty="0" smtClean="0"/>
              <a:t>Key Points:</a:t>
            </a:r>
            <a:endParaRPr lang="en-US" sz="900" dirty="0" smtClean="0"/>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kern="1200" dirty="0" smtClean="0">
                <a:solidFill>
                  <a:schemeClr val="tx1"/>
                </a:solidFill>
                <a:effectLst/>
                <a:latin typeface="Segoe UI" pitchFamily="34" charset="0"/>
                <a:ea typeface="+mn-ea"/>
                <a:cs typeface="+mn-cs"/>
              </a:rPr>
              <a:t>We’re committed to helping customers manage “big data”, working with the Apache Hadoop community to support Hadoop on Windows Server and Windows Azure.</a:t>
            </a:r>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smtClean="0"/>
              <a:t>Our Big Data solution is also integrated into the Microsoft BI tools such as SQL Server Analysis Services, Reporting Services and even </a:t>
            </a:r>
            <a:r>
              <a:rPr lang="en-US" dirty="0" err="1" smtClean="0"/>
              <a:t>PowerPivot</a:t>
            </a:r>
            <a:r>
              <a:rPr lang="en-US" dirty="0" smtClean="0"/>
              <a:t> and Excel. This enables you to do BI on all your data, including those in Hadoop.</a:t>
            </a:r>
            <a:endParaRPr lang="en-US" sz="800" kern="1200" dirty="0" smtClean="0">
              <a:solidFill>
                <a:schemeClr val="tx1"/>
              </a:solidFill>
              <a:effectLst/>
              <a:latin typeface="Segoe UI" pitchFamily="34" charset="0"/>
              <a:ea typeface="+mn-ea"/>
              <a:cs typeface="+mn-cs"/>
            </a:endParaRPr>
          </a:p>
          <a:p>
            <a:pPr marL="0" marR="0" lvl="0" indent="0"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dirty="0" smtClean="0"/>
          </a:p>
          <a:p>
            <a:r>
              <a:rPr lang="en-US" sz="900" b="1" dirty="0" smtClean="0"/>
              <a:t>Script:</a:t>
            </a:r>
            <a:endParaRPr lang="en-US" sz="90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sz="900" dirty="0" smtClean="0"/>
              <a:t>Just ten years ago, most business data was locked up behind big applications. We are now entering an era when unlocking this data and its potential to drive new knowledge and insights is becoming a key success factor for many ventures.  To embrace</a:t>
            </a:r>
            <a:r>
              <a:rPr lang="en-US" sz="900" baseline="0" dirty="0" smtClean="0"/>
              <a:t> this “Big Data revolution”, </a:t>
            </a:r>
            <a:r>
              <a:rPr lang="en-US" sz="900" dirty="0" smtClean="0"/>
              <a:t>last October Microsoft announced plans to deliver enterprise class Apache Hadoop based solutions on both Windows Server and Windows Azure as part of Microsoft’s “big data” roadmap.  Since we’ve launched two limited customer previews of the Apache Hadoop based distribution, which enables Hadoop apps to be deployed in hours instead of days.  Customers such as </a:t>
            </a:r>
            <a:r>
              <a:rPr lang="en-US" sz="900" dirty="0" err="1" smtClean="0"/>
              <a:t>Webtrends</a:t>
            </a:r>
            <a:r>
              <a:rPr lang="en-US" sz="900" dirty="0" smtClean="0"/>
              <a:t> and the University of Dundee have been using the service to glean simple, actionable insights from complex data sets hosted in the cloud.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sz="900" dirty="0" smtClean="0"/>
              <a:t>There is also innovative work being done both at Microsoft and with members of the Apache</a:t>
            </a:r>
            <a:r>
              <a:rPr lang="en-US" sz="900" baseline="0" dirty="0" smtClean="0"/>
              <a:t> </a:t>
            </a:r>
            <a:r>
              <a:rPr lang="en-US" sz="900" dirty="0" smtClean="0"/>
              <a:t>Hadoop community to help customers unleash the value of their data by allowing more users to derive insights, combining and refining data regardless of its scale and complexity.  Our Big Data solution is integrated into the Microsoft BI tools such as SQL Server Analysis Services, Reporting Services and even </a:t>
            </a:r>
            <a:r>
              <a:rPr lang="en-US" sz="900" dirty="0" err="1" smtClean="0"/>
              <a:t>PowerPivot</a:t>
            </a:r>
            <a:r>
              <a:rPr lang="en-US" sz="900" dirty="0" smtClean="0"/>
              <a:t> and Excel. This enables you to do BI on all your data, including those in Hadoop.</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299768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http://www.microsoft.com/casestudies/Case_Study_Detail.aspx?CaseStudyID=710000002092</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269044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smtClean="0"/>
              <a:t>&lt;choose</a:t>
            </a:r>
            <a:r>
              <a:rPr lang="en-US" b="0" baseline="0" dirty="0" smtClean="0"/>
              <a:t> from slides 3 – 10 as alternative intro pictures&gt;</a:t>
            </a:r>
            <a:endParaRPr lang="en-US" b="0" dirty="0" smtClean="0"/>
          </a:p>
          <a:p>
            <a:endParaRPr lang="en-US" b="1" dirty="0" smtClean="0"/>
          </a:p>
          <a:p>
            <a:r>
              <a:rPr lang="en-US" b="1" dirty="0" smtClean="0"/>
              <a:t>Timing:</a:t>
            </a:r>
            <a:r>
              <a:rPr lang="en-US" dirty="0" smtClean="0"/>
              <a:t> 1 minute</a:t>
            </a:r>
          </a:p>
          <a:p>
            <a:r>
              <a:rPr lang="en-US" b="1" dirty="0" smtClean="0"/>
              <a:t> </a:t>
            </a:r>
            <a:endParaRPr lang="en-US" dirty="0" smtClean="0"/>
          </a:p>
          <a:p>
            <a:r>
              <a:rPr lang="en-US" b="1" dirty="0" smtClean="0"/>
              <a:t>Key Points:</a:t>
            </a:r>
            <a:endParaRPr lang="en-US" dirty="0" smtClean="0"/>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900" kern="1200" dirty="0" smtClean="0">
                <a:solidFill>
                  <a:schemeClr val="tx1"/>
                </a:solidFill>
                <a:effectLst/>
                <a:latin typeface="Segoe UI" pitchFamily="34" charset="0"/>
                <a:ea typeface="+mn-ea"/>
                <a:cs typeface="+mn-cs"/>
              </a:rPr>
              <a:t>Microsoft has changed as a company and become more open.</a:t>
            </a:r>
          </a:p>
          <a:p>
            <a:pPr marL="0" lvl="0" indent="0">
              <a:buFont typeface="Arial" pitchFamily="34" charset="0"/>
              <a:buNone/>
            </a:pPr>
            <a:endParaRPr lang="en-US" dirty="0" smtClean="0"/>
          </a:p>
          <a:p>
            <a:r>
              <a:rPr lang="en-US" b="1" dirty="0" smtClean="0"/>
              <a:t>Script:</a:t>
            </a:r>
            <a:endParaRPr lang="en-US" sz="900" kern="1200" dirty="0" smtClean="0">
              <a:solidFill>
                <a:schemeClr val="tx1"/>
              </a:solidFill>
              <a:effectLst/>
              <a:latin typeface="Segoe UI" pitchFamily="34" charset="0"/>
              <a:ea typeface="+mn-ea"/>
              <a:cs typeface="+mn-cs"/>
            </a:endParaRPr>
          </a:p>
          <a:p>
            <a:pPr marL="0" marR="0" indent="0" algn="l" defTabSz="914363" rtl="0" eaLnBrk="1" fontAlgn="auto" latinLnBrk="0" hangingPunct="1">
              <a:lnSpc>
                <a:spcPct val="90000"/>
              </a:lnSpc>
              <a:spcBef>
                <a:spcPts val="0"/>
              </a:spcBef>
              <a:spcAft>
                <a:spcPts val="333"/>
              </a:spcAft>
              <a:buClrTx/>
              <a:buSzTx/>
              <a:buFont typeface="Arial" pitchFamily="34" charset="0"/>
              <a:buNone/>
              <a:tabLst/>
              <a:defRPr/>
            </a:pPr>
            <a:r>
              <a:rPr lang="en-NZ" sz="800" kern="1200" dirty="0" smtClean="0">
                <a:solidFill>
                  <a:schemeClr val="tx1"/>
                </a:solidFill>
                <a:effectLst/>
                <a:latin typeface="Segoe UI" pitchFamily="34" charset="0"/>
                <a:ea typeface="+mn-ea"/>
                <a:cs typeface="+mn-cs"/>
              </a:rPr>
              <a:t>Microsoft has changed as a company and become more open. The old debate – black or white; open source or commercial software; us versus them – is simply no longer relevant. Today, many customers manage mixed IT environments. And they have told us that what matters today is maximizing their existing IT investments while having the freedom to choose new solutions that best support their business goals. To meet these customer needs, </a:t>
            </a:r>
            <a:r>
              <a:rPr lang="en-NZ" sz="800" b="1" i="1" kern="1200" dirty="0" smtClean="0">
                <a:solidFill>
                  <a:schemeClr val="tx1"/>
                </a:solidFill>
                <a:effectLst/>
                <a:latin typeface="Segoe UI" pitchFamily="34" charset="0"/>
                <a:ea typeface="+mn-ea"/>
                <a:cs typeface="+mn-cs"/>
              </a:rPr>
              <a:t>Microsoft is committed to openness</a:t>
            </a:r>
            <a:r>
              <a:rPr lang="en-NZ" sz="800" kern="1200" dirty="0" smtClean="0">
                <a:solidFill>
                  <a:schemeClr val="tx1"/>
                </a:solidFill>
                <a:effectLst/>
                <a:latin typeface="Segoe UI" pitchFamily="34" charset="0"/>
                <a:ea typeface="+mn-ea"/>
                <a:cs typeface="+mn-cs"/>
              </a:rPr>
              <a:t>. </a:t>
            </a:r>
            <a:endParaRPr lang="en-US" sz="9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
        <p:nvSpPr>
          <p:cNvPr id="5" name="Date Placeholder 4"/>
          <p:cNvSpPr>
            <a:spLocks noGrp="1"/>
          </p:cNvSpPr>
          <p:nvPr>
            <p:ph type="dt" idx="11"/>
          </p:nvPr>
        </p:nvSpPr>
        <p:spPr/>
        <p:txBody>
          <a:bodyPr/>
          <a:lstStyle/>
          <a:p>
            <a:fld id="{013DFDB9-5E2D-40CF-B842-6360C8C0CFBB}" type="datetime1">
              <a:rPr lang="en-US" smtClean="0"/>
              <a:pPr/>
              <a:t>4/11/2013</a:t>
            </a:fld>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578339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The Government of Colombia used the Open Government Data Initiative (OGDI) to publish data to demonstrate to citizens of Colombia they were committed to transparency and openness in Government.</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4D8208E4-A636-4136-BC7E-D944AC3149DC}" type="slidenum">
              <a:rPr lang="en-US" sz="1300" smtClean="0"/>
              <a:pPr/>
              <a:t>24</a:t>
            </a:fld>
            <a:endParaRPr lang="en-US" sz="1300" smtClean="0"/>
          </a:p>
        </p:txBody>
      </p:sp>
    </p:spTree>
    <p:extLst>
      <p:ext uri="{BB962C8B-B14F-4D97-AF65-F5344CB8AC3E}">
        <p14:creationId xmlns:p14="http://schemas.microsoft.com/office/powerpoint/2010/main" val="2578037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pitchFamily="34" charset="0"/>
                <a:ea typeface="+mn-ea"/>
                <a:cs typeface="+mn-cs"/>
              </a:rPr>
              <a:t>Microsoft is open</a:t>
            </a:r>
          </a:p>
          <a:p>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We</a:t>
            </a:r>
            <a:r>
              <a:rPr lang="en-US" sz="900" kern="1200" baseline="0" dirty="0" smtClean="0">
                <a:solidFill>
                  <a:schemeClr val="tx1"/>
                </a:solidFill>
                <a:effectLst/>
                <a:latin typeface="Segoe UI" pitchFamily="34" charset="0"/>
                <a:ea typeface="+mn-ea"/>
                <a:cs typeface="+mn-cs"/>
              </a:rPr>
              <a:t> are working hard on interoperability and supporting open source at all levels of the cloud, </a:t>
            </a:r>
            <a:r>
              <a:rPr lang="en-US" sz="900" kern="1200" baseline="0" dirty="0" err="1" smtClean="0">
                <a:solidFill>
                  <a:schemeClr val="tx1"/>
                </a:solidFill>
                <a:effectLst/>
                <a:latin typeface="Segoe UI" pitchFamily="34" charset="0"/>
                <a:ea typeface="+mn-ea"/>
                <a:cs typeface="+mn-cs"/>
              </a:rPr>
              <a:t>IaaS</a:t>
            </a:r>
            <a:r>
              <a:rPr lang="en-US" sz="900" kern="1200" baseline="0" dirty="0" smtClean="0">
                <a:solidFill>
                  <a:schemeClr val="tx1"/>
                </a:solidFill>
                <a:effectLst/>
                <a:latin typeface="Segoe UI" pitchFamily="34" charset="0"/>
                <a:ea typeface="+mn-ea"/>
                <a:cs typeface="+mn-cs"/>
              </a:rPr>
              <a:t>, </a:t>
            </a:r>
            <a:r>
              <a:rPr lang="en-US" sz="900" kern="1200" baseline="0" dirty="0" err="1" smtClean="0">
                <a:solidFill>
                  <a:schemeClr val="tx1"/>
                </a:solidFill>
                <a:effectLst/>
                <a:latin typeface="Segoe UI" pitchFamily="34" charset="0"/>
                <a:ea typeface="+mn-ea"/>
                <a:cs typeface="+mn-cs"/>
              </a:rPr>
              <a:t>PaaS</a:t>
            </a:r>
            <a:r>
              <a:rPr lang="en-US" sz="900" kern="1200" baseline="0" dirty="0" smtClean="0">
                <a:solidFill>
                  <a:schemeClr val="tx1"/>
                </a:solidFill>
                <a:effectLst/>
                <a:latin typeface="Segoe UI" pitchFamily="34" charset="0"/>
                <a:ea typeface="+mn-ea"/>
                <a:cs typeface="+mn-cs"/>
              </a:rPr>
              <a:t> and </a:t>
            </a:r>
            <a:r>
              <a:rPr lang="en-US" sz="900" kern="1200" baseline="0" dirty="0" err="1" smtClean="0">
                <a:solidFill>
                  <a:schemeClr val="tx1"/>
                </a:solidFill>
                <a:effectLst/>
                <a:latin typeface="Segoe UI" pitchFamily="34" charset="0"/>
                <a:ea typeface="+mn-ea"/>
                <a:cs typeface="+mn-cs"/>
              </a:rPr>
              <a:t>Saas</a:t>
            </a:r>
            <a:endParaRPr lang="en-US" sz="900" kern="1200" baseline="0" dirty="0" smtClean="0">
              <a:solidFill>
                <a:schemeClr val="tx1"/>
              </a:solidFill>
              <a:effectLst/>
              <a:latin typeface="Segoe UI" pitchFamily="34" charset="0"/>
              <a:ea typeface="+mn-ea"/>
              <a:cs typeface="+mn-cs"/>
            </a:endParaRPr>
          </a:p>
          <a:p>
            <a:endParaRPr lang="en-US" sz="900" kern="1200" baseline="0" dirty="0" smtClean="0">
              <a:solidFill>
                <a:schemeClr val="tx1"/>
              </a:solidFill>
              <a:effectLst/>
              <a:latin typeface="Segoe UI" pitchFamily="34" charset="0"/>
              <a:ea typeface="+mn-ea"/>
              <a:cs typeface="+mn-cs"/>
            </a:endParaRPr>
          </a:p>
          <a:p>
            <a:r>
              <a:rPr lang="en-US" sz="900" kern="1200" baseline="0" dirty="0" smtClean="0">
                <a:solidFill>
                  <a:schemeClr val="tx1"/>
                </a:solidFill>
                <a:effectLst/>
                <a:latin typeface="Segoe UI" pitchFamily="34" charset="0"/>
                <a:ea typeface="+mn-ea"/>
                <a:cs typeface="+mn-cs"/>
              </a:rPr>
              <a:t>We are listening to the customers needs and delivering the optimal solution in a mixed IT world. </a:t>
            </a:r>
          </a:p>
          <a:p>
            <a:endParaRPr lang="en-US" sz="900" kern="1200" baseline="0" dirty="0" smtClean="0">
              <a:solidFill>
                <a:schemeClr val="tx1"/>
              </a:solidFill>
              <a:effectLst/>
              <a:latin typeface="Segoe UI" pitchFamily="34" charset="0"/>
              <a:ea typeface="+mn-ea"/>
              <a:cs typeface="+mn-cs"/>
            </a:endParaRPr>
          </a:p>
          <a:p>
            <a:r>
              <a:rPr lang="en-US" sz="900" kern="1200" baseline="0" dirty="0" smtClean="0">
                <a:solidFill>
                  <a:schemeClr val="tx1"/>
                </a:solidFill>
                <a:effectLst/>
                <a:latin typeface="Segoe UI" pitchFamily="34" charset="0"/>
                <a:ea typeface="+mn-ea"/>
                <a:cs typeface="+mn-cs"/>
              </a:rPr>
              <a:t>You decide on what the mix is.</a:t>
            </a:r>
            <a:endParaRPr lang="en-US" sz="9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
        <p:nvSpPr>
          <p:cNvPr id="5" name="Date Placeholder 4"/>
          <p:cNvSpPr>
            <a:spLocks noGrp="1"/>
          </p:cNvSpPr>
          <p:nvPr>
            <p:ph type="dt" idx="11"/>
          </p:nvPr>
        </p:nvSpPr>
        <p:spPr/>
        <p:txBody>
          <a:bodyPr/>
          <a:lstStyle/>
          <a:p>
            <a:fld id="{013DFDB9-5E2D-40CF-B842-6360C8C0CFBB}" type="datetime1">
              <a:rPr lang="en-US" smtClean="0"/>
              <a:pPr/>
              <a:t>4/11/2013</a:t>
            </a:fld>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1267522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00" b="1" dirty="0" smtClean="0"/>
              <a:t>&lt;OPTIONAL SLIDE: Customize</a:t>
            </a:r>
            <a:r>
              <a:rPr lang="en-US" sz="900" b="1" baseline="0" dirty="0" smtClean="0"/>
              <a:t> with local announcements as appropriate&gt;</a:t>
            </a:r>
            <a:endParaRPr lang="en-US" sz="900" b="1" dirty="0" smtClean="0"/>
          </a:p>
          <a:p>
            <a:pPr algn="l"/>
            <a:r>
              <a:rPr lang="en-US" sz="900" b="1" dirty="0" smtClean="0"/>
              <a:t>Timing:</a:t>
            </a:r>
            <a:r>
              <a:rPr lang="en-US" sz="900" dirty="0" smtClean="0"/>
              <a:t> 30 seconds</a:t>
            </a:r>
          </a:p>
          <a:p>
            <a:pPr algn="l"/>
            <a:endParaRPr lang="en-US" sz="900" b="1" dirty="0" smtClean="0"/>
          </a:p>
          <a:p>
            <a:pPr algn="l"/>
            <a:r>
              <a:rPr lang="en-US" sz="900" b="1" dirty="0" smtClean="0"/>
              <a:t>Key Points:</a:t>
            </a:r>
            <a:endParaRPr lang="en-US" sz="900" dirty="0" smtClean="0"/>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900" dirty="0" smtClean="0"/>
              <a:t>Microsoft is working with the </a:t>
            </a:r>
            <a:r>
              <a:rPr lang="en-US" sz="900" dirty="0" err="1" smtClean="0"/>
              <a:t>OpenStack</a:t>
            </a:r>
            <a:r>
              <a:rPr lang="en-US" sz="900" dirty="0" smtClean="0"/>
              <a:t> community to restore and enhance Windows Server Hyper-V support in </a:t>
            </a:r>
            <a:r>
              <a:rPr lang="en-US" sz="900" dirty="0" err="1" smtClean="0"/>
              <a:t>OpenStack</a:t>
            </a:r>
            <a:r>
              <a:rPr lang="en-US" sz="900" dirty="0" smtClean="0"/>
              <a:t> to benefit customers planning to use the two together. </a:t>
            </a:r>
          </a:p>
          <a:p>
            <a:pPr marL="0" marR="0" lvl="0" indent="0"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b="1" dirty="0" smtClean="0"/>
          </a:p>
          <a:p>
            <a:pPr algn="l"/>
            <a:r>
              <a:rPr lang="en-US" sz="900" b="1" dirty="0" smtClean="0"/>
              <a:t>Script:</a:t>
            </a:r>
          </a:p>
          <a:p>
            <a:pPr marL="0" marR="0" lvl="0" indent="0" algn="l" defTabSz="914363" rtl="0" eaLnBrk="1" fontAlgn="auto" latinLnBrk="0" hangingPunct="1">
              <a:lnSpc>
                <a:spcPct val="90000"/>
              </a:lnSpc>
              <a:spcBef>
                <a:spcPts val="0"/>
              </a:spcBef>
              <a:spcAft>
                <a:spcPts val="333"/>
              </a:spcAft>
              <a:buClrTx/>
              <a:buSzTx/>
              <a:buFontTx/>
              <a:buNone/>
              <a:tabLst/>
              <a:defRPr/>
            </a:pPr>
            <a:r>
              <a:rPr lang="en-US" sz="900" dirty="0" smtClean="0"/>
              <a:t>In April, the </a:t>
            </a:r>
            <a:r>
              <a:rPr lang="en-US" sz="900" dirty="0" err="1" smtClean="0"/>
              <a:t>OpenStack</a:t>
            </a:r>
            <a:r>
              <a:rPr lang="en-US" sz="900" dirty="0" smtClean="0"/>
              <a:t> community announced </a:t>
            </a:r>
            <a:r>
              <a:rPr lang="en-US" sz="900" dirty="0" smtClean="0">
                <a:hlinkClick r:id="rId3"/>
              </a:rPr>
              <a:t>the release of Essex</a:t>
            </a:r>
            <a:r>
              <a:rPr lang="en-US" sz="900" dirty="0" smtClean="0"/>
              <a:t>. Microsoft is working with the </a:t>
            </a:r>
            <a:r>
              <a:rPr lang="en-US" sz="900" dirty="0" err="1" smtClean="0"/>
              <a:t>OpenStack</a:t>
            </a:r>
            <a:r>
              <a:rPr lang="en-US" sz="900" dirty="0" smtClean="0"/>
              <a:t> community to restore and enhance Windows Server Hyper-V support in </a:t>
            </a:r>
            <a:r>
              <a:rPr lang="en-US" sz="900" dirty="0" err="1" smtClean="0"/>
              <a:t>OpenStack</a:t>
            </a:r>
            <a:r>
              <a:rPr lang="en-US" sz="900" dirty="0" smtClean="0"/>
              <a:t> to benefit customers planning to use the two together. We have put together a dedicated team at Microsoft focused on working with the community to support this effort.  Also</a:t>
            </a:r>
            <a:r>
              <a:rPr lang="en-US" sz="900" baseline="0" dirty="0" smtClean="0"/>
              <a:t> in April, we </a:t>
            </a:r>
            <a:r>
              <a:rPr lang="en-US" sz="900" dirty="0" smtClean="0"/>
              <a:t>participated in the </a:t>
            </a:r>
            <a:r>
              <a:rPr lang="en-US" sz="900" dirty="0" err="1" smtClean="0">
                <a:hlinkClick r:id="rId4"/>
              </a:rPr>
              <a:t>OpenStack</a:t>
            </a:r>
            <a:r>
              <a:rPr lang="en-US" sz="900" dirty="0" smtClean="0">
                <a:hlinkClick r:id="rId4"/>
              </a:rPr>
              <a:t> Design Summit &amp; Conference</a:t>
            </a:r>
            <a:r>
              <a:rPr lang="en-US" sz="900" dirty="0" smtClean="0"/>
              <a:t>. The Microsoft team at the conference was led by Peter </a:t>
            </a:r>
            <a:r>
              <a:rPr lang="en-US" sz="900" dirty="0" err="1" smtClean="0"/>
              <a:t>Pouliot</a:t>
            </a:r>
            <a:r>
              <a:rPr lang="en-US" sz="900" dirty="0" smtClean="0"/>
              <a:t>, who is a known face in the </a:t>
            </a:r>
            <a:r>
              <a:rPr lang="en-US" sz="900" dirty="0" err="1" smtClean="0"/>
              <a:t>OpenStack</a:t>
            </a:r>
            <a:r>
              <a:rPr lang="en-US" sz="900" dirty="0" smtClean="0"/>
              <a:t> community and recently joined Microsoft as community manager for </a:t>
            </a:r>
            <a:r>
              <a:rPr lang="en-US" sz="900" dirty="0" err="1" smtClean="0"/>
              <a:t>OpenStack</a:t>
            </a:r>
            <a:r>
              <a:rPr lang="en-US" sz="900" dirty="0" smtClean="0"/>
              <a:t>. He and others have been working with various community members to investigate the scope of work needed to address Windows Server Hyper-V support in </a:t>
            </a:r>
            <a:r>
              <a:rPr lang="en-US" sz="900" dirty="0" err="1" smtClean="0"/>
              <a:t>OpenStack</a:t>
            </a:r>
            <a:r>
              <a:rPr lang="en-US" sz="900" dirty="0" smtClean="0"/>
              <a:t>. This is all good news for </a:t>
            </a:r>
            <a:r>
              <a:rPr lang="en-US" sz="900" dirty="0" err="1" smtClean="0"/>
              <a:t>OpenStack</a:t>
            </a:r>
            <a:r>
              <a:rPr lang="en-US" sz="900" dirty="0" smtClean="0"/>
              <a:t> and Windows Server Hyper-V customers. This initiative also reiterates Microsoft’s commitment to working with various commercial entities and communities to drive interoperability work for the benefit of customers.</a:t>
            </a:r>
          </a:p>
          <a:p>
            <a:pPr lvl="0"/>
            <a:endParaRPr lang="en-US" sz="9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1599275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00" b="1" dirty="0" smtClean="0"/>
              <a:t>Timing:</a:t>
            </a:r>
            <a:r>
              <a:rPr lang="en-US" sz="900" dirty="0" smtClean="0"/>
              <a:t> 30 seconds</a:t>
            </a:r>
          </a:p>
          <a:p>
            <a:pPr algn="l"/>
            <a:endParaRPr lang="en-US" sz="900" b="1" dirty="0" smtClean="0"/>
          </a:p>
          <a:p>
            <a:pPr algn="l"/>
            <a:r>
              <a:rPr lang="en-US" sz="900" b="1" dirty="0" smtClean="0"/>
              <a:t>Key Points:</a:t>
            </a:r>
            <a:endParaRPr lang="en-US" sz="900" dirty="0" smtClean="0"/>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900" kern="1200" dirty="0" smtClean="0">
                <a:solidFill>
                  <a:schemeClr val="tx1"/>
                </a:solidFill>
                <a:effectLst/>
                <a:latin typeface="Segoe UI" pitchFamily="34" charset="0"/>
                <a:ea typeface="+mn-ea"/>
                <a:cs typeface="+mn-cs"/>
              </a:rPr>
              <a:t>Microsoft is committed to extending support across platforms to the Windows Server Hyper-V solution, making it easier for more customers to realize the benefits of server virtualization and progress toward cloud computing. </a:t>
            </a:r>
            <a:r>
              <a:rPr lang="en-US" sz="900" kern="1200" baseline="0" dirty="0" smtClean="0">
                <a:solidFill>
                  <a:schemeClr val="tx1"/>
                </a:solidFill>
                <a:effectLst/>
                <a:latin typeface="Segoe UI" pitchFamily="34" charset="0"/>
                <a:ea typeface="+mn-ea"/>
                <a:cs typeface="+mn-cs"/>
              </a:rPr>
              <a:t> </a:t>
            </a:r>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kern="1200" dirty="0" smtClean="0">
                <a:solidFill>
                  <a:schemeClr val="tx1"/>
                </a:solidFill>
                <a:effectLst/>
                <a:latin typeface="Segoe UI" pitchFamily="34" charset="0"/>
                <a:ea typeface="+mn-ea"/>
                <a:cs typeface="+mn-cs"/>
              </a:rPr>
              <a:t>Microsoft</a:t>
            </a:r>
            <a:r>
              <a:rPr lang="en-US" sz="800" kern="1200" baseline="0" dirty="0" smtClean="0">
                <a:solidFill>
                  <a:schemeClr val="tx1"/>
                </a:solidFill>
                <a:effectLst/>
                <a:latin typeface="Segoe UI" pitchFamily="34" charset="0"/>
                <a:ea typeface="+mn-ea"/>
                <a:cs typeface="+mn-cs"/>
              </a:rPr>
              <a:t> partnered with </a:t>
            </a:r>
            <a:r>
              <a:rPr lang="en-US" sz="800" kern="1200" baseline="0" dirty="0" err="1" smtClean="0">
                <a:solidFill>
                  <a:schemeClr val="tx1"/>
                </a:solidFill>
                <a:effectLst/>
                <a:latin typeface="Segoe UI" pitchFamily="34" charset="0"/>
                <a:ea typeface="+mn-ea"/>
                <a:cs typeface="+mn-cs"/>
              </a:rPr>
              <a:t>NetApp</a:t>
            </a:r>
            <a:r>
              <a:rPr lang="en-US" sz="800" kern="1200" baseline="0" dirty="0" smtClean="0">
                <a:solidFill>
                  <a:schemeClr val="tx1"/>
                </a:solidFill>
                <a:effectLst/>
                <a:latin typeface="Segoe UI" pitchFamily="34" charset="0"/>
                <a:ea typeface="+mn-ea"/>
                <a:cs typeface="+mn-cs"/>
              </a:rPr>
              <a:t> and Citrix to develop </a:t>
            </a:r>
            <a:r>
              <a:rPr lang="en-US" sz="800" kern="1200" dirty="0" smtClean="0">
                <a:solidFill>
                  <a:schemeClr val="tx1"/>
                </a:solidFill>
                <a:effectLst/>
                <a:latin typeface="Segoe UI" pitchFamily="34" charset="0"/>
                <a:ea typeface="+mn-ea"/>
                <a:cs typeface="+mn-cs"/>
              </a:rPr>
              <a:t>FreeBSD drivers (network,</a:t>
            </a:r>
            <a:r>
              <a:rPr lang="en-US" sz="800" kern="1200" baseline="0" dirty="0" smtClean="0">
                <a:solidFill>
                  <a:schemeClr val="tx1"/>
                </a:solidFill>
                <a:effectLst/>
                <a:latin typeface="Segoe UI" pitchFamily="34" charset="0"/>
                <a:ea typeface="+mn-ea"/>
                <a:cs typeface="+mn-cs"/>
              </a:rPr>
              <a:t> storage, and VMBUS) that </a:t>
            </a:r>
            <a:r>
              <a:rPr lang="en-US" sz="800" kern="1200" dirty="0" smtClean="0">
                <a:solidFill>
                  <a:schemeClr val="tx1"/>
                </a:solidFill>
                <a:effectLst/>
                <a:latin typeface="Segoe UI" pitchFamily="34" charset="0"/>
                <a:ea typeface="+mn-ea"/>
                <a:cs typeface="+mn-cs"/>
              </a:rPr>
              <a:t>will allow FreeBSD to run as a first-class guest on the Windows Server Hyper-V hypervisor. </a:t>
            </a:r>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endParaRPr lang="en-US" sz="900" b="1" dirty="0" smtClean="0"/>
          </a:p>
          <a:p>
            <a:pPr algn="l"/>
            <a:r>
              <a:rPr lang="en-US" sz="900" b="1" dirty="0" smtClean="0"/>
              <a:t>Script:</a:t>
            </a:r>
          </a:p>
          <a:p>
            <a:pPr marL="0" marR="0" lvl="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effectLst/>
                <a:latin typeface="Segoe UI" pitchFamily="34" charset="0"/>
                <a:ea typeface="+mn-ea"/>
                <a:cs typeface="+mn-cs"/>
              </a:rPr>
              <a:t>Recently</a:t>
            </a:r>
            <a:r>
              <a:rPr lang="en-US" sz="900" kern="1200" baseline="0" dirty="0" smtClean="0">
                <a:solidFill>
                  <a:schemeClr val="tx1"/>
                </a:solidFill>
                <a:effectLst/>
                <a:latin typeface="Segoe UI" pitchFamily="34" charset="0"/>
                <a:ea typeface="+mn-ea"/>
                <a:cs typeface="+mn-cs"/>
              </a:rPr>
              <a:t> at </a:t>
            </a:r>
            <a:r>
              <a:rPr lang="en-US" sz="800" kern="1200" dirty="0" err="1" smtClean="0">
                <a:solidFill>
                  <a:schemeClr val="tx1"/>
                </a:solidFill>
                <a:effectLst/>
                <a:latin typeface="Segoe UI" pitchFamily="34" charset="0"/>
                <a:ea typeface="+mn-ea"/>
                <a:cs typeface="+mn-cs"/>
              </a:rPr>
              <a:t>at</a:t>
            </a:r>
            <a:r>
              <a:rPr lang="en-US" sz="800" kern="1200" dirty="0" smtClean="0">
                <a:solidFill>
                  <a:schemeClr val="tx1"/>
                </a:solidFill>
                <a:effectLst/>
                <a:latin typeface="Segoe UI" pitchFamily="34" charset="0"/>
                <a:ea typeface="+mn-ea"/>
                <a:cs typeface="+mn-cs"/>
              </a:rPr>
              <a:t> </a:t>
            </a:r>
            <a:r>
              <a:rPr lang="en-US" sz="800" u="sng" kern="1200" dirty="0" err="1" smtClean="0">
                <a:solidFill>
                  <a:schemeClr val="tx1"/>
                </a:solidFill>
                <a:effectLst/>
                <a:latin typeface="Segoe UI" pitchFamily="34" charset="0"/>
                <a:ea typeface="+mn-ea"/>
                <a:cs typeface="+mn-cs"/>
                <a:hlinkClick r:id="rId3"/>
              </a:rPr>
              <a:t>BSDCan</a:t>
            </a:r>
            <a:r>
              <a:rPr lang="en-US" sz="800" kern="1200" dirty="0" smtClean="0">
                <a:solidFill>
                  <a:schemeClr val="tx1"/>
                </a:solidFill>
                <a:effectLst/>
                <a:latin typeface="Segoe UI" pitchFamily="34" charset="0"/>
                <a:ea typeface="+mn-ea"/>
                <a:cs typeface="+mn-cs"/>
              </a:rPr>
              <a:t>, </a:t>
            </a:r>
            <a:r>
              <a:rPr lang="en-US" sz="800" u="sng" kern="1200" dirty="0" err="1" smtClean="0">
                <a:solidFill>
                  <a:schemeClr val="tx1"/>
                </a:solidFill>
                <a:effectLst/>
                <a:latin typeface="Segoe UI" pitchFamily="34" charset="0"/>
                <a:ea typeface="+mn-ea"/>
                <a:cs typeface="+mn-cs"/>
                <a:hlinkClick r:id="rId4"/>
              </a:rPr>
              <a:t>NetApp</a:t>
            </a:r>
            <a:r>
              <a:rPr lang="en-US" sz="800" kern="1200" dirty="0" smtClean="0">
                <a:solidFill>
                  <a:schemeClr val="tx1"/>
                </a:solidFill>
                <a:effectLst/>
                <a:latin typeface="Segoe UI" pitchFamily="34" charset="0"/>
                <a:ea typeface="+mn-ea"/>
                <a:cs typeface="+mn-cs"/>
              </a:rPr>
              <a:t> and Microsoft presented their collaboration with </a:t>
            </a:r>
            <a:r>
              <a:rPr lang="en-US" sz="800" u="sng" kern="1200" dirty="0" smtClean="0">
                <a:solidFill>
                  <a:schemeClr val="tx1"/>
                </a:solidFill>
                <a:effectLst/>
                <a:latin typeface="Segoe UI" pitchFamily="34" charset="0"/>
                <a:ea typeface="+mn-ea"/>
                <a:cs typeface="+mn-cs"/>
                <a:hlinkClick r:id="rId5"/>
              </a:rPr>
              <a:t>Citrix</a:t>
            </a:r>
            <a:r>
              <a:rPr lang="en-US" sz="800" i="1" kern="1200" dirty="0" smtClean="0">
                <a:solidFill>
                  <a:schemeClr val="tx1"/>
                </a:solidFill>
                <a:effectLst/>
                <a:latin typeface="Segoe UI" pitchFamily="34" charset="0"/>
                <a:ea typeface="+mn-ea"/>
                <a:cs typeface="+mn-cs"/>
              </a:rPr>
              <a:t> </a:t>
            </a:r>
            <a:r>
              <a:rPr lang="en-US" sz="800" kern="1200" dirty="0" smtClean="0">
                <a:solidFill>
                  <a:schemeClr val="tx1"/>
                </a:solidFill>
                <a:effectLst/>
                <a:latin typeface="Segoe UI" pitchFamily="34" charset="0"/>
                <a:ea typeface="+mn-ea"/>
                <a:cs typeface="+mn-cs"/>
              </a:rPr>
              <a:t>to bring native support for FreeBSD on the </a:t>
            </a:r>
            <a:r>
              <a:rPr lang="en-US" sz="800" u="sng" kern="1200" dirty="0" smtClean="0">
                <a:solidFill>
                  <a:schemeClr val="tx1"/>
                </a:solidFill>
                <a:effectLst/>
                <a:latin typeface="Segoe UI" pitchFamily="34" charset="0"/>
                <a:ea typeface="+mn-ea"/>
                <a:cs typeface="+mn-cs"/>
                <a:hlinkClick r:id="rId6"/>
              </a:rPr>
              <a:t>Windows Server Hyper-V</a:t>
            </a:r>
            <a:r>
              <a:rPr lang="en-US" sz="800" kern="1200" dirty="0" smtClean="0">
                <a:solidFill>
                  <a:schemeClr val="tx1"/>
                </a:solidFill>
                <a:effectLst/>
                <a:latin typeface="Segoe UI" pitchFamily="34" charset="0"/>
                <a:ea typeface="+mn-ea"/>
                <a:cs typeface="+mn-cs"/>
              </a:rPr>
              <a:t> hypervisor.  This continues a commitment to extend support across platforms to the Windows Server Hyper-V solution, making it easier for more customers to realize the benefits of server virtualization and progress toward cloud computing. </a:t>
            </a:r>
            <a:r>
              <a:rPr lang="en-US" sz="900" kern="1200" dirty="0" smtClean="0">
                <a:solidFill>
                  <a:schemeClr val="tx1"/>
                </a:solidFill>
                <a:effectLst/>
                <a:latin typeface="Segoe UI" pitchFamily="34" charset="0"/>
                <a:ea typeface="+mn-ea"/>
                <a:cs typeface="+mn-cs"/>
              </a:rPr>
              <a:t>For Microsoft the project breaks new ground – it’s the first project in which open source co-development was done with commercial partners like </a:t>
            </a:r>
            <a:r>
              <a:rPr lang="en-US" sz="900" u="sng" kern="1200" dirty="0" err="1" smtClean="0">
                <a:solidFill>
                  <a:schemeClr val="tx1"/>
                </a:solidFill>
                <a:effectLst/>
                <a:latin typeface="Segoe UI" pitchFamily="34" charset="0"/>
                <a:ea typeface="+mn-ea"/>
                <a:cs typeface="+mn-cs"/>
                <a:hlinkClick r:id="rId4"/>
              </a:rPr>
              <a:t>NetApp</a:t>
            </a:r>
            <a:r>
              <a:rPr lang="en-US" sz="900" kern="1200" dirty="0" smtClean="0">
                <a:solidFill>
                  <a:schemeClr val="tx1"/>
                </a:solidFill>
                <a:effectLst/>
                <a:latin typeface="Segoe UI" pitchFamily="34" charset="0"/>
                <a:ea typeface="+mn-ea"/>
                <a:cs typeface="+mn-cs"/>
              </a:rPr>
              <a:t> and </a:t>
            </a:r>
            <a:r>
              <a:rPr lang="en-US" sz="900" u="sng" kern="1200" dirty="0" smtClean="0">
                <a:solidFill>
                  <a:schemeClr val="tx1"/>
                </a:solidFill>
                <a:effectLst/>
                <a:latin typeface="Segoe UI" pitchFamily="34" charset="0"/>
                <a:ea typeface="+mn-ea"/>
                <a:cs typeface="+mn-cs"/>
                <a:hlinkClick r:id="rId5"/>
              </a:rPr>
              <a:t>Citrix</a:t>
            </a:r>
            <a:r>
              <a:rPr lang="en-US" sz="900" kern="1200" dirty="0" smtClean="0">
                <a:solidFill>
                  <a:schemeClr val="tx1"/>
                </a:solidFill>
                <a:effectLst/>
                <a:latin typeface="Segoe UI" pitchFamily="34" charset="0"/>
                <a:ea typeface="+mn-ea"/>
                <a:cs typeface="+mn-cs"/>
              </a:rPr>
              <a:t>.  Also, the FreeBSD community is a new relationship for us relative to other open source communities that we’ve worked with for years.  It was invaluable to have partners </a:t>
            </a:r>
            <a:r>
              <a:rPr lang="en-US" sz="900" kern="1200" dirty="0" err="1" smtClean="0">
                <a:solidFill>
                  <a:schemeClr val="tx1"/>
                </a:solidFill>
                <a:effectLst/>
                <a:latin typeface="Segoe UI" pitchFamily="34" charset="0"/>
                <a:ea typeface="+mn-ea"/>
                <a:cs typeface="+mn-cs"/>
              </a:rPr>
              <a:t>NetApp</a:t>
            </a:r>
            <a:r>
              <a:rPr lang="en-US" sz="900" kern="1200" dirty="0" smtClean="0">
                <a:solidFill>
                  <a:schemeClr val="tx1"/>
                </a:solidFill>
                <a:effectLst/>
                <a:latin typeface="Segoe UI" pitchFamily="34" charset="0"/>
                <a:ea typeface="+mn-ea"/>
                <a:cs typeface="+mn-cs"/>
              </a:rPr>
              <a:t> and Citrix, both users of and contributors to FreeBSD, be so knowledgeable about how to enable their products to run on Hyper-V with high performance.  Given their expertise, they focused their attention mostly on the storage and network aspects of the drivers respectively, but the project was a joint effort in all aspects.  Microsoft partnered with Insight Global on developing the VMBUS driver, which is the core that interfaces between the guest operating system and the host Windows Server Hyper-V hypervisor.  From the earliest stages the code was intended to be open source, with the goal of incorporating it into the core of FreeBSD.  This drove decisions such as using </a:t>
            </a:r>
            <a:r>
              <a:rPr lang="en-US" sz="900" kern="1200" dirty="0" err="1" smtClean="0">
                <a:solidFill>
                  <a:schemeClr val="tx1"/>
                </a:solidFill>
                <a:effectLst/>
                <a:latin typeface="Segoe UI" pitchFamily="34" charset="0"/>
                <a:ea typeface="+mn-ea"/>
                <a:cs typeface="+mn-cs"/>
              </a:rPr>
              <a:t>Github</a:t>
            </a:r>
            <a:r>
              <a:rPr lang="en-US" sz="900" kern="1200" dirty="0" smtClean="0">
                <a:solidFill>
                  <a:schemeClr val="tx1"/>
                </a:solidFill>
                <a:effectLst/>
                <a:latin typeface="Segoe UI" pitchFamily="34" charset="0"/>
                <a:ea typeface="+mn-ea"/>
                <a:cs typeface="+mn-cs"/>
              </a:rPr>
              <a:t> as the software development infrastructure. </a:t>
            </a:r>
            <a:endParaRPr lang="en-US" sz="1000" kern="1200" dirty="0" smtClean="0">
              <a:solidFill>
                <a:schemeClr val="tx1"/>
              </a:solidFill>
              <a:effectLst/>
              <a:latin typeface="Segoe UI" pitchFamily="34" charset="0"/>
              <a:ea typeface="+mn-ea"/>
              <a:cs typeface="+mn-cs"/>
            </a:endParaRPr>
          </a:p>
          <a:p>
            <a:pPr lvl="0"/>
            <a:endParaRPr lang="en-US" sz="9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3427218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00" b="1" dirty="0" smtClean="0"/>
              <a:t>Timing:</a:t>
            </a:r>
            <a:r>
              <a:rPr lang="en-US" sz="900" dirty="0" smtClean="0"/>
              <a:t> 30 seconds</a:t>
            </a:r>
          </a:p>
          <a:p>
            <a:pPr algn="l"/>
            <a:endParaRPr lang="en-US" sz="900" b="1"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223178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effectLst/>
              </a:rPr>
              <a:t>Case study from http://www.microsoft.com/casestudies/Windows-Azure/Teletica/In-Costa-Rican-Earthquake-Aftermath-Microsoft-Windows-Azure-Provides-Fast-Scalable-Interoperable-Solution-for-Web-Traffic-Surge/710000001977</a:t>
            </a:r>
          </a:p>
          <a:p>
            <a:endParaRPr lang="en-GB" b="1" dirty="0" smtClean="0">
              <a:effectLst/>
            </a:endParaRPr>
          </a:p>
          <a:p>
            <a:r>
              <a:rPr lang="en-GB" b="1" dirty="0" err="1" smtClean="0">
                <a:effectLst/>
              </a:rPr>
              <a:t>Teletica</a:t>
            </a:r>
            <a:r>
              <a:rPr lang="en-GB" b="1" dirty="0" smtClean="0"/>
              <a:t> In Costa Rican Earthquake Aftermath, Microsoft Windows Azure Provides Fast, Scalable, Interoperable Solution for Web Traffic Surge </a:t>
            </a:r>
          </a:p>
          <a:p>
            <a:r>
              <a:rPr lang="en-GB" b="1" dirty="0" smtClean="0">
                <a:effectLst/>
              </a:rPr>
              <a:t>Business Situation</a:t>
            </a:r>
            <a:endParaRPr lang="en-GB" dirty="0" smtClean="0"/>
          </a:p>
          <a:p>
            <a:r>
              <a:rPr lang="en-GB" dirty="0" smtClean="0"/>
              <a:t>September 5, 2012 was just another Wednesday in Costa Rica until a natural disaster struck violently and without warning. At 8:42 a.m., a 7.6 magnitude earthquake wreaked widespread havoc on this picturesque Central American nation of 4.3 million, severely damaging buildings and infrastructure, and claiming the lives of two people. </a:t>
            </a:r>
            <a:r>
              <a:rPr lang="en-GB" dirty="0" err="1" smtClean="0"/>
              <a:t>Teletica</a:t>
            </a:r>
            <a:r>
              <a:rPr lang="en-GB" dirty="0" smtClean="0"/>
              <a:t>, the Costa Rican communications conglomerate that owns and operates one of the country’s oldest and most popular television stations, became a key information resource as a dazed nation confronted the aftermath of the disaster. </a:t>
            </a:r>
          </a:p>
          <a:p>
            <a:r>
              <a:rPr lang="en-GB" dirty="0" smtClean="0"/>
              <a:t>Just minutes after the earthquake struck, the station’s web outlet, Teletica.com, received over three times its normal traffic due to people within and outside of the country seeking information on what happened to the nation, their loved ones, and their friends. </a:t>
            </a:r>
          </a:p>
          <a:p>
            <a:r>
              <a:rPr lang="en-GB" dirty="0" smtClean="0"/>
              <a:t>"We quickly realized that we were overwhelmed by user traffic and that we were unable to inform or interact with those seeking information,” said Luis </a:t>
            </a:r>
            <a:r>
              <a:rPr lang="en-GB" dirty="0" err="1" smtClean="0"/>
              <a:t>Zarnowski</a:t>
            </a:r>
            <a:r>
              <a:rPr lang="en-GB" dirty="0" smtClean="0"/>
              <a:t>, Interactive Media Manager at </a:t>
            </a:r>
            <a:r>
              <a:rPr lang="en-GB" dirty="0" err="1" smtClean="0"/>
              <a:t>Teletica</a:t>
            </a:r>
            <a:r>
              <a:rPr lang="en-GB" dirty="0" smtClean="0"/>
              <a:t>. “Prior to the quake, Teletica.com averaged about 32,000 daily visitors, but within minutes of the catastrophe, we had over 100,000 users and the site went down.”</a:t>
            </a:r>
          </a:p>
          <a:p>
            <a:r>
              <a:rPr lang="en-GB" dirty="0" smtClean="0"/>
              <a:t>Despite efforts by its in-house IT staff to apply quick fixes and code changes to bring the website back up, </a:t>
            </a:r>
            <a:r>
              <a:rPr lang="en-GB" dirty="0" err="1" smtClean="0"/>
              <a:t>Teletica’s</a:t>
            </a:r>
            <a:r>
              <a:rPr lang="en-GB" dirty="0" smtClean="0"/>
              <a:t> engineers were unsuccessful. “We couldn’t report breaking news, much less interact with our users, and we needed an immediate solution,” said </a:t>
            </a:r>
            <a:r>
              <a:rPr lang="en-GB" dirty="0" err="1" smtClean="0"/>
              <a:t>Zarnowski</a:t>
            </a:r>
            <a:r>
              <a:rPr lang="en-GB" dirty="0" smtClean="0"/>
              <a:t>. “That’s when we called Microsoft.”</a:t>
            </a:r>
          </a:p>
          <a:p>
            <a:endParaRPr lang="en-GB" dirty="0" smtClean="0"/>
          </a:p>
          <a:p>
            <a:endParaRPr lang="en-GB" dirty="0" smtClean="0"/>
          </a:p>
          <a:p>
            <a:r>
              <a:rPr lang="en-GB" i="1" dirty="0" smtClean="0"/>
              <a:t>Image is in the </a:t>
            </a:r>
            <a:r>
              <a:rPr lang="en-GB" b="1" i="1" dirty="0" smtClean="0">
                <a:hlinkClick r:id="rId3" tooltip="w:public domain"/>
              </a:rPr>
              <a:t>public domain</a:t>
            </a:r>
            <a:r>
              <a:rPr lang="en-GB" i="1" dirty="0" smtClean="0"/>
              <a:t> because it contains materials that originally came from the </a:t>
            </a:r>
            <a:r>
              <a:rPr lang="en-GB" i="1" dirty="0" smtClean="0">
                <a:hlinkClick r:id="rId4" tooltip="w:United States Geological Survey"/>
              </a:rPr>
              <a:t>United States Geological Survey</a:t>
            </a:r>
            <a:r>
              <a:rPr lang="en-GB" i="1" dirty="0" smtClean="0"/>
              <a:t>, an agency of the </a:t>
            </a:r>
            <a:r>
              <a:rPr lang="en-GB" i="1" dirty="0" smtClean="0">
                <a:hlinkClick r:id="rId5" tooltip="w:United States Department of the Interior"/>
              </a:rPr>
              <a:t>United States Department of the Interior</a:t>
            </a:r>
            <a:r>
              <a:rPr lang="en-GB" i="1" dirty="0" smtClean="0"/>
              <a:t>. For more information, see </a:t>
            </a:r>
            <a:r>
              <a:rPr lang="en-GB" i="1" dirty="0" smtClean="0">
                <a:hlinkClick r:id="rId6"/>
              </a:rPr>
              <a:t>the official USGS copyright policy</a:t>
            </a:r>
            <a:r>
              <a:rPr lang="en-GB" dirty="0" smtClean="0"/>
              <a:t> Retrieved from</a:t>
            </a:r>
            <a:r>
              <a:rPr lang="en-GB" baseline="0" dirty="0" smtClean="0"/>
              <a:t> http://en.wikipedia.org/wiki/2012_Costa_Rica_earthquake</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89235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GB" dirty="0" smtClean="0"/>
              <a:t>Solution</a:t>
            </a:r>
          </a:p>
          <a:p>
            <a:r>
              <a:rPr lang="en-GB" dirty="0" smtClean="0"/>
              <a:t>Microsoft Windows Azure quickly was recognized as the ideal solution to bring Teletica.com back online. Windows Azure is an open and flexible cloud platform that enables users to quickly build, deploy and manage applications across a global network of Microsoft-managed </a:t>
            </a:r>
            <a:r>
              <a:rPr lang="en-GB" dirty="0" err="1" smtClean="0"/>
              <a:t>datacenters</a:t>
            </a:r>
            <a:r>
              <a:rPr lang="en-GB" dirty="0" smtClean="0"/>
              <a:t>. Applications can be built using any language, tool or framework.</a:t>
            </a:r>
          </a:p>
          <a:p>
            <a:r>
              <a:rPr lang="en-GB" dirty="0" err="1" smtClean="0"/>
              <a:t>Teletica</a:t>
            </a:r>
            <a:r>
              <a:rPr lang="en-GB" dirty="0" smtClean="0"/>
              <a:t> decided that an interactive map for Costa Ricans to upload photos and real-time information about what was happening across the country was critical for the site. But how would </a:t>
            </a:r>
            <a:r>
              <a:rPr lang="en-GB" dirty="0" err="1" smtClean="0"/>
              <a:t>Teletica</a:t>
            </a:r>
            <a:r>
              <a:rPr lang="en-GB" dirty="0" smtClean="0"/>
              <a:t> host and deploy such a tool, when they intended to build it with open source technology? As requirements were quickly defined, scalability, interoperability, and the ability to stream webcasts were paramount, so the Windows Azure platform was a clear choice.</a:t>
            </a:r>
          </a:p>
          <a:p>
            <a:r>
              <a:rPr lang="en-GB" dirty="0" smtClean="0"/>
              <a:t>“We called Microsoft to see if our users would be able to easily upload pictures, video, and commentary from different areas of the country using a mash up with Google maps, and the answer was a resounding yes,” said </a:t>
            </a:r>
            <a:r>
              <a:rPr lang="en-GB" dirty="0" err="1" smtClean="0"/>
              <a:t>Zarnowski</a:t>
            </a:r>
            <a:r>
              <a:rPr lang="en-GB" dirty="0" smtClean="0"/>
              <a:t>. “By using the Windows Azure platform, not only were we able to reliably host our website with its high volume traffic, we were also able to deploy the application our users so desperately needed in about 45 minutes.”</a:t>
            </a:r>
          </a:p>
          <a:p>
            <a:r>
              <a:rPr lang="en-GB" dirty="0" smtClean="0"/>
              <a:t>“In the specific case of the earthquake in Costa Rica, the relationship we had already set up with </a:t>
            </a:r>
            <a:r>
              <a:rPr lang="en-GB" dirty="0" err="1" smtClean="0"/>
              <a:t>Teletica</a:t>
            </a:r>
            <a:r>
              <a:rPr lang="en-GB" dirty="0" smtClean="0"/>
              <a:t> gave us a very good reaction time, because within minutes, we were able to put the services in place that they wanted to launch for their readers, using a cloud platform,” said Yuri Porras, Director of New Technology, Microsoft Costa Rica. “The idea of interoperability was a fundamental factor here because the applications they had were open source, but that was no obstacle for us. We were able to react very quickly and put this service at the clients’ disposal using Windows Azure technology,” Porras added.</a:t>
            </a:r>
          </a:p>
          <a:p>
            <a:r>
              <a:rPr lang="en-GB" dirty="0" smtClean="0"/>
              <a:t>Benefits </a:t>
            </a:r>
          </a:p>
          <a:p>
            <a:r>
              <a:rPr lang="en-GB" dirty="0" smtClean="0"/>
              <a:t>For </a:t>
            </a:r>
            <a:r>
              <a:rPr lang="en-GB" dirty="0" err="1" smtClean="0"/>
              <a:t>Teletica</a:t>
            </a:r>
            <a:r>
              <a:rPr lang="en-GB" dirty="0" smtClean="0"/>
              <a:t>, Microsoft Windows Azure was the best platform for the rapid development and deployment of its interactive map application.</a:t>
            </a:r>
          </a:p>
          <a:p>
            <a:r>
              <a:rPr lang="en-GB" dirty="0" smtClean="0"/>
              <a:t>Once its hybrid application was deployed on the Windows Azure platform, </a:t>
            </a:r>
            <a:r>
              <a:rPr lang="en-GB" dirty="0" err="1" smtClean="0"/>
              <a:t>Teletica</a:t>
            </a:r>
            <a:r>
              <a:rPr lang="en-GB" dirty="0" smtClean="0"/>
              <a:t> was able to easily change its “Instance Count” while almost effortlessly scaling its web services to meet any level of demand. The virtually unlimited cloud-based storage capacity of Windows Azure also meant that </a:t>
            </a:r>
            <a:r>
              <a:rPr lang="en-GB" dirty="0" err="1" smtClean="0"/>
              <a:t>Teletica’s</a:t>
            </a:r>
            <a:r>
              <a:rPr lang="en-GB" dirty="0" smtClean="0"/>
              <a:t> users could upload all of the pictures, video and text they wanted with no negative ramifications.</a:t>
            </a:r>
          </a:p>
          <a:p>
            <a:r>
              <a:rPr lang="en-GB" dirty="0" smtClean="0"/>
              <a:t>Through its rapid deployment of the interactive map application running on Microsoft Windows Azure, </a:t>
            </a:r>
            <a:r>
              <a:rPr lang="en-GB" dirty="0" err="1" smtClean="0"/>
              <a:t>Teletica</a:t>
            </a:r>
            <a:r>
              <a:rPr lang="en-GB" dirty="0" smtClean="0"/>
              <a:t> set a global benchmark for news reporting in a time of crisis. People within and outside of Costa Rica used the application to efficiently report and monitor ongoing disaster-oriented events in real time. </a:t>
            </a:r>
          </a:p>
          <a:p>
            <a:r>
              <a:rPr lang="en-GB" dirty="0" err="1" smtClean="0"/>
              <a:t>Teletica’s</a:t>
            </a:r>
            <a:r>
              <a:rPr lang="en-GB" dirty="0" smtClean="0"/>
              <a:t> post-earthquake experience became a powerful reaffirmation of the importance of having a trusted web technology partner like Microsoft, with experience in cloud services.</a:t>
            </a:r>
          </a:p>
          <a:p>
            <a:r>
              <a:rPr lang="en-GB" dirty="0" smtClean="0"/>
              <a:t>“The earthquake showed us that we needed the infrastructure to react quickly to events,” said </a:t>
            </a:r>
            <a:r>
              <a:rPr lang="en-GB" dirty="0" err="1" smtClean="0"/>
              <a:t>Zarnowski</a:t>
            </a:r>
            <a:r>
              <a:rPr lang="en-GB" dirty="0" smtClean="0"/>
              <a:t>. “With Windows Azure, we now have the ability to expand capacity quickly and to add servers according to user demands. In a time of crisis, Azure allowed us to efficiently </a:t>
            </a:r>
            <a:r>
              <a:rPr lang="en-GB" dirty="0" err="1" smtClean="0"/>
              <a:t>accomodate</a:t>
            </a:r>
            <a:r>
              <a:rPr lang="en-GB" dirty="0" smtClean="0"/>
              <a:t> the sudden upsurge in traffic we experienced, and it allowed us to host the open source application we required.”</a:t>
            </a:r>
          </a:p>
          <a:p>
            <a:r>
              <a:rPr lang="en-GB" dirty="0" smtClean="0"/>
              <a:t>To learn more about Microsoft, visit </a:t>
            </a:r>
            <a:r>
              <a:rPr lang="en-GB" dirty="0" smtClean="0">
                <a:hlinkClick r:id="rId3"/>
              </a:rPr>
              <a:t>www.microsoft.com</a:t>
            </a:r>
            <a:endParaRPr lang="en-GB" dirty="0" smtClean="0"/>
          </a:p>
          <a:p>
            <a:r>
              <a:rPr lang="en-GB" dirty="0" smtClean="0"/>
              <a:t>To learn more about Microsoft Openness, visit </a:t>
            </a:r>
            <a:r>
              <a:rPr lang="en-GB" dirty="0" smtClean="0">
                <a:hlinkClick r:id="rId4"/>
              </a:rPr>
              <a:t>www.microsoft.com/openness</a:t>
            </a:r>
            <a:endParaRPr lang="en-GB" dirty="0" smtClean="0"/>
          </a:p>
          <a:p>
            <a:r>
              <a:rPr lang="en-GB" dirty="0" smtClean="0"/>
              <a:t>To learn more about the Windows Azure platform, visit </a:t>
            </a:r>
            <a:r>
              <a:rPr lang="en-GB" dirty="0" smtClean="0">
                <a:hlinkClick r:id="rId5"/>
              </a:rPr>
              <a:t>www.windowsazure.com</a:t>
            </a:r>
            <a:endParaRPr lang="en-GB" dirty="0" smtClean="0"/>
          </a:p>
          <a:p>
            <a:r>
              <a:rPr lang="en-GB" dirty="0" smtClean="0"/>
              <a:t>To learn more about </a:t>
            </a:r>
            <a:r>
              <a:rPr lang="en-GB" dirty="0" err="1" smtClean="0"/>
              <a:t>Teletica</a:t>
            </a:r>
            <a:r>
              <a:rPr lang="en-GB" dirty="0" smtClean="0"/>
              <a:t>, visit </a:t>
            </a:r>
            <a:r>
              <a:rPr lang="en-GB" dirty="0" smtClean="0">
                <a:hlinkClick r:id="rId6"/>
              </a:rPr>
              <a:t>www.teletica.com</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
        <p:nvSpPr>
          <p:cNvPr id="5" name="Date Placeholder 4"/>
          <p:cNvSpPr>
            <a:spLocks noGrp="1"/>
          </p:cNvSpPr>
          <p:nvPr>
            <p:ph type="dt" idx="11"/>
          </p:nvPr>
        </p:nvSpPr>
        <p:spPr/>
        <p:txBody>
          <a:bodyPr/>
          <a:lstStyle/>
          <a:p>
            <a:fld id="{FA134FFC-73E2-4968-B3C2-2878F02702EF}" type="datetime1">
              <a:rPr lang="en-US" smtClean="0"/>
              <a:pPr/>
              <a:t>4/11/2013</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010006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423289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b="1" dirty="0" smtClean="0">
                <a:latin typeface="Segoe"/>
              </a:rPr>
              <a:t>Timing:</a:t>
            </a:r>
            <a:r>
              <a:rPr lang="en-US" sz="800" dirty="0" smtClean="0">
                <a:latin typeface="Segoe"/>
              </a:rPr>
              <a:t> 2 minutes</a:t>
            </a:r>
          </a:p>
          <a:p>
            <a:r>
              <a:rPr lang="en-US" sz="800" b="1" dirty="0" smtClean="0">
                <a:latin typeface="Segoe"/>
              </a:rPr>
              <a:t> </a:t>
            </a:r>
            <a:endParaRPr lang="en-US" sz="800" dirty="0" smtClean="0">
              <a:latin typeface="Segoe"/>
            </a:endParaRPr>
          </a:p>
          <a:p>
            <a:r>
              <a:rPr lang="en-US" sz="800" b="1" dirty="0" smtClean="0">
                <a:latin typeface="Segoe"/>
              </a:rPr>
              <a:t>Key Points:</a:t>
            </a:r>
            <a:endParaRPr lang="en-US" sz="800" dirty="0" smtClean="0">
              <a:latin typeface="Segoe"/>
            </a:endParaRPr>
          </a:p>
          <a:p>
            <a:pPr marL="171450" lvl="0" indent="-171450">
              <a:buFont typeface="Arial" pitchFamily="34" charset="0"/>
              <a:buChar char="•"/>
            </a:pPr>
            <a:r>
              <a:rPr lang="en-US" sz="800" dirty="0" smtClean="0">
                <a:latin typeface="Segoe"/>
              </a:rPr>
              <a:t>Microsoft illustrates a commitment</a:t>
            </a:r>
            <a:r>
              <a:rPr lang="en-US" sz="800" baseline="0" dirty="0" smtClean="0">
                <a:latin typeface="Segoe"/>
              </a:rPr>
              <a:t> to openness in 3 key ways: playing well with others; listening </a:t>
            </a:r>
            <a:r>
              <a:rPr lang="en-US" sz="800" dirty="0" smtClean="0">
                <a:latin typeface="Segoe"/>
              </a:rPr>
              <a:t>to customers;</a:t>
            </a:r>
            <a:r>
              <a:rPr lang="en-US" sz="800" baseline="0" dirty="0" smtClean="0">
                <a:latin typeface="Segoe"/>
              </a:rPr>
              <a:t> </a:t>
            </a:r>
            <a:r>
              <a:rPr lang="en-US" sz="800" dirty="0" smtClean="0">
                <a:latin typeface="Segoe"/>
              </a:rPr>
              <a:t>openness in the cloud. </a:t>
            </a:r>
          </a:p>
          <a:p>
            <a:pPr marL="171450" lvl="0" indent="-171450">
              <a:buFont typeface="Arial" pitchFamily="34" charset="0"/>
              <a:buChar char="•"/>
            </a:pPr>
            <a:r>
              <a:rPr lang="en-US" sz="800" baseline="0" dirty="0" smtClean="0">
                <a:latin typeface="Segoe"/>
              </a:rPr>
              <a:t>We "play well with others” by investing in standards, supporting interoperability with open source, and supporting open source on our platforms. </a:t>
            </a:r>
          </a:p>
          <a:p>
            <a:pPr marL="171450" lvl="0" indent="-171450">
              <a:buFont typeface="Arial" pitchFamily="34" charset="0"/>
              <a:buChar char="•"/>
            </a:pPr>
            <a:endParaRPr lang="en-US" sz="800" dirty="0" smtClean="0">
              <a:latin typeface="Segoe"/>
            </a:endParaRPr>
          </a:p>
          <a:p>
            <a:r>
              <a:rPr lang="en-US" sz="800" b="1" dirty="0" smtClean="0">
                <a:latin typeface="Segoe"/>
              </a:rPr>
              <a:t>Script:</a:t>
            </a:r>
            <a:endParaRPr lang="en-US" sz="800" kern="1200" dirty="0" smtClean="0">
              <a:solidFill>
                <a:schemeClr val="tx1"/>
              </a:solidFill>
              <a:effectLst/>
              <a:latin typeface="Segoe"/>
              <a:ea typeface="+mn-ea"/>
              <a:cs typeface="+mn-cs"/>
            </a:endParaRPr>
          </a:p>
          <a:p>
            <a:r>
              <a:rPr lang="en-US" sz="800" kern="1200" dirty="0" smtClean="0">
                <a:solidFill>
                  <a:schemeClr val="tx1"/>
                </a:solidFill>
                <a:effectLst/>
                <a:latin typeface="Segoe"/>
                <a:ea typeface="+mn-ea"/>
                <a:cs typeface="+mn-cs"/>
              </a:rPr>
              <a:t>There are 3 ways in</a:t>
            </a:r>
            <a:r>
              <a:rPr lang="en-US" sz="800" kern="1200" baseline="0" dirty="0" smtClean="0">
                <a:solidFill>
                  <a:schemeClr val="tx1"/>
                </a:solidFill>
                <a:effectLst/>
                <a:latin typeface="Segoe"/>
                <a:ea typeface="+mn-ea"/>
                <a:cs typeface="+mn-cs"/>
              </a:rPr>
              <a:t> which we</a:t>
            </a:r>
            <a:r>
              <a:rPr lang="en-US" sz="800" kern="1200" dirty="0" smtClean="0">
                <a:solidFill>
                  <a:schemeClr val="tx1"/>
                </a:solidFill>
                <a:effectLst/>
                <a:latin typeface="Segoe"/>
                <a:ea typeface="+mn-ea"/>
                <a:cs typeface="+mn-cs"/>
              </a:rPr>
              <a:t> demonstrate our</a:t>
            </a:r>
            <a:r>
              <a:rPr lang="en-US" sz="800" kern="1200" baseline="0" dirty="0" smtClean="0">
                <a:solidFill>
                  <a:schemeClr val="tx1"/>
                </a:solidFill>
                <a:effectLst/>
                <a:latin typeface="Segoe"/>
                <a:ea typeface="+mn-ea"/>
                <a:cs typeface="+mn-cs"/>
              </a:rPr>
              <a:t> commitment to openness</a:t>
            </a:r>
            <a:r>
              <a:rPr lang="en-US" sz="800" kern="1200" dirty="0" smtClean="0">
                <a:solidFill>
                  <a:schemeClr val="tx1"/>
                </a:solidFill>
                <a:effectLst/>
                <a:latin typeface="Segoe"/>
                <a:ea typeface="+mn-ea"/>
                <a:cs typeface="+mn-cs"/>
              </a:rPr>
              <a:t>: </a:t>
            </a:r>
          </a:p>
          <a:p>
            <a:pPr marL="171450" indent="-171450" rtl="0" fontAlgn="ctr">
              <a:buFont typeface="Arial" pitchFamily="34" charset="0"/>
              <a:buChar char="•"/>
            </a:pPr>
            <a:r>
              <a:rPr lang="en-US" sz="800" b="0" i="0" kern="1200" dirty="0" smtClean="0">
                <a:solidFill>
                  <a:schemeClr val="tx1"/>
                </a:solidFill>
                <a:effectLst/>
                <a:latin typeface="Segoe"/>
                <a:ea typeface="+mn-ea"/>
                <a:cs typeface="+mn-cs"/>
              </a:rPr>
              <a:t>We work hard as a company to </a:t>
            </a:r>
            <a:r>
              <a:rPr lang="en-US" sz="800" b="0" i="1" kern="1200" dirty="0" smtClean="0">
                <a:solidFill>
                  <a:schemeClr val="tx1"/>
                </a:solidFill>
                <a:effectLst/>
                <a:latin typeface="Segoe"/>
                <a:ea typeface="+mn-ea"/>
                <a:cs typeface="+mn-cs"/>
              </a:rPr>
              <a:t>play well with others</a:t>
            </a:r>
            <a:r>
              <a:rPr lang="en-US" sz="800" b="0" i="0" kern="1200" dirty="0" smtClean="0">
                <a:solidFill>
                  <a:schemeClr val="tx1"/>
                </a:solidFill>
                <a:effectLst/>
                <a:latin typeface="Segoe"/>
                <a:ea typeface="+mn-ea"/>
                <a:cs typeface="+mn-cs"/>
              </a:rPr>
              <a:t> through investments in standards</a:t>
            </a:r>
            <a:r>
              <a:rPr lang="en-US" sz="800" b="0" i="0" kern="1200" baseline="0" dirty="0" smtClean="0">
                <a:solidFill>
                  <a:schemeClr val="tx1"/>
                </a:solidFill>
                <a:effectLst/>
                <a:latin typeface="Segoe"/>
                <a:ea typeface="+mn-ea"/>
                <a:cs typeface="+mn-cs"/>
              </a:rPr>
              <a:t> and support for open source. </a:t>
            </a:r>
          </a:p>
          <a:p>
            <a:pPr marL="171450" indent="-171450" rtl="0" fontAlgn="ctr">
              <a:buFont typeface="Arial" pitchFamily="34" charset="0"/>
              <a:buChar char="•"/>
            </a:pPr>
            <a:r>
              <a:rPr lang="en-US" sz="800" b="0" i="0" kern="1200" dirty="0" smtClean="0">
                <a:solidFill>
                  <a:schemeClr val="tx1"/>
                </a:solidFill>
                <a:effectLst/>
                <a:latin typeface="Segoe"/>
                <a:ea typeface="+mn-ea"/>
                <a:cs typeface="+mn-cs"/>
              </a:rPr>
              <a:t>We </a:t>
            </a:r>
            <a:r>
              <a:rPr lang="en-US" sz="800" b="0" i="1" kern="1200" dirty="0" smtClean="0">
                <a:solidFill>
                  <a:schemeClr val="tx1"/>
                </a:solidFill>
                <a:effectLst/>
                <a:latin typeface="Segoe"/>
                <a:ea typeface="+mn-ea"/>
                <a:cs typeface="+mn-cs"/>
              </a:rPr>
              <a:t>listen to our customers </a:t>
            </a:r>
            <a:r>
              <a:rPr lang="en-US" sz="800" b="0" i="0" kern="1200" dirty="0" smtClean="0">
                <a:solidFill>
                  <a:schemeClr val="tx1"/>
                </a:solidFill>
                <a:effectLst/>
                <a:latin typeface="Segoe"/>
                <a:ea typeface="+mn-ea"/>
                <a:cs typeface="+mn-cs"/>
              </a:rPr>
              <a:t>–</a:t>
            </a:r>
            <a:r>
              <a:rPr lang="en-US" sz="800" b="0" i="0" kern="1200" baseline="0" dirty="0" smtClean="0">
                <a:solidFill>
                  <a:schemeClr val="tx1"/>
                </a:solidFill>
                <a:effectLst/>
                <a:latin typeface="Segoe"/>
                <a:ea typeface="+mn-ea"/>
                <a:cs typeface="+mn-cs"/>
              </a:rPr>
              <a:t> </a:t>
            </a:r>
            <a:r>
              <a:rPr lang="en-US" sz="800" b="0" i="0" kern="1200" dirty="0" smtClean="0">
                <a:solidFill>
                  <a:schemeClr val="tx1"/>
                </a:solidFill>
                <a:effectLst/>
                <a:latin typeface="Segoe"/>
                <a:ea typeface="+mn-ea"/>
                <a:cs typeface="+mn-cs"/>
              </a:rPr>
              <a:t>we want to build innovative new solutions that combine Microsoft and non-Microsoft technologies in an easy and cost effective way.</a:t>
            </a:r>
          </a:p>
          <a:p>
            <a:pPr marL="171450" marR="0" indent="-171450" algn="l" defTabSz="914363" rtl="0" eaLnBrk="1" fontAlgn="ctr" latinLnBrk="0" hangingPunct="1">
              <a:lnSpc>
                <a:spcPct val="90000"/>
              </a:lnSpc>
              <a:spcBef>
                <a:spcPts val="0"/>
              </a:spcBef>
              <a:spcAft>
                <a:spcPts val="333"/>
              </a:spcAft>
              <a:buClrTx/>
              <a:buSzTx/>
              <a:buFont typeface="Arial" pitchFamily="34" charset="0"/>
              <a:buChar char="•"/>
              <a:tabLst/>
              <a:defRPr/>
            </a:pPr>
            <a:r>
              <a:rPr lang="en-US" sz="800" b="0" i="0" kern="1200" dirty="0" smtClean="0">
                <a:solidFill>
                  <a:schemeClr val="tx1"/>
                </a:solidFill>
                <a:effectLst/>
                <a:latin typeface="Segoe"/>
                <a:ea typeface="+mn-ea"/>
                <a:cs typeface="+mn-cs"/>
              </a:rPr>
              <a:t>And we’re</a:t>
            </a:r>
            <a:r>
              <a:rPr lang="en-US" sz="800" b="0" i="0" kern="1200" baseline="0" dirty="0" smtClean="0">
                <a:solidFill>
                  <a:schemeClr val="tx1"/>
                </a:solidFill>
                <a:effectLst/>
                <a:latin typeface="Segoe"/>
                <a:ea typeface="+mn-ea"/>
                <a:cs typeface="+mn-cs"/>
              </a:rPr>
              <a:t> </a:t>
            </a:r>
            <a:r>
              <a:rPr lang="en-US" sz="800" b="0" i="1" kern="1200" baseline="0" dirty="0" smtClean="0">
                <a:solidFill>
                  <a:schemeClr val="tx1"/>
                </a:solidFill>
                <a:effectLst/>
                <a:latin typeface="Segoe"/>
                <a:ea typeface="+mn-ea"/>
                <a:cs typeface="+mn-cs"/>
              </a:rPr>
              <a:t>o</a:t>
            </a:r>
            <a:r>
              <a:rPr lang="en-US" sz="800" b="0" i="1" kern="1200" dirty="0" smtClean="0">
                <a:solidFill>
                  <a:schemeClr val="tx1"/>
                </a:solidFill>
                <a:effectLst/>
                <a:latin typeface="Segoe"/>
                <a:ea typeface="+mn-ea"/>
                <a:cs typeface="+mn-cs"/>
              </a:rPr>
              <a:t>pen in the cloud</a:t>
            </a:r>
            <a:r>
              <a:rPr lang="en-US" sz="800" b="0" i="0" kern="1200" dirty="0" smtClean="0">
                <a:solidFill>
                  <a:schemeClr val="tx1"/>
                </a:solidFill>
                <a:effectLst/>
                <a:latin typeface="Segoe"/>
                <a:ea typeface="+mn-ea"/>
                <a:cs typeface="+mn-cs"/>
              </a:rPr>
              <a:t>. As we</a:t>
            </a:r>
            <a:r>
              <a:rPr lang="en-US" sz="800" b="0" i="0" kern="1200" baseline="0" dirty="0" smtClean="0">
                <a:solidFill>
                  <a:schemeClr val="tx1"/>
                </a:solidFill>
                <a:effectLst/>
                <a:latin typeface="Segoe"/>
                <a:ea typeface="+mn-ea"/>
                <a:cs typeface="+mn-cs"/>
              </a:rPr>
              <a:t> make the </a:t>
            </a:r>
            <a:r>
              <a:rPr lang="en-US" sz="800" b="0" i="0" kern="1200" dirty="0" smtClean="0">
                <a:solidFill>
                  <a:schemeClr val="tx1"/>
                </a:solidFill>
                <a:effectLst/>
                <a:latin typeface="Segoe"/>
                <a:ea typeface="+mn-ea"/>
                <a:cs typeface="+mn-cs"/>
              </a:rPr>
              <a:t>transition to cloud computing, we're going to do so in an open manner. Specifically, developers who build solutions for our cloud platform can do so in Java, PHP, Node.js</a:t>
            </a:r>
            <a:r>
              <a:rPr lang="en-US" sz="800" b="0" i="0" kern="1200" baseline="0" dirty="0" smtClean="0">
                <a:solidFill>
                  <a:schemeClr val="tx1"/>
                </a:solidFill>
                <a:effectLst/>
                <a:latin typeface="Segoe"/>
                <a:ea typeface="+mn-ea"/>
                <a:cs typeface="+mn-cs"/>
              </a:rPr>
              <a:t> </a:t>
            </a:r>
            <a:r>
              <a:rPr lang="en-US" sz="800" b="0" i="0" kern="1200" dirty="0" smtClean="0">
                <a:solidFill>
                  <a:schemeClr val="tx1"/>
                </a:solidFill>
                <a:effectLst/>
                <a:latin typeface="Segoe"/>
                <a:ea typeface="+mn-ea"/>
                <a:cs typeface="+mn-cs"/>
              </a:rPr>
              <a:t>and with other open source tools –</a:t>
            </a:r>
            <a:r>
              <a:rPr lang="en-US" sz="800" b="0" i="0" kern="1200" baseline="0" dirty="0" smtClean="0">
                <a:solidFill>
                  <a:schemeClr val="tx1"/>
                </a:solidFill>
                <a:effectLst/>
                <a:latin typeface="Segoe"/>
                <a:ea typeface="+mn-ea"/>
                <a:cs typeface="+mn-cs"/>
              </a:rPr>
              <a:t> </a:t>
            </a:r>
            <a:r>
              <a:rPr lang="en-US" sz="800" b="0" i="0" kern="1200" dirty="0" smtClean="0">
                <a:solidFill>
                  <a:schemeClr val="tx1"/>
                </a:solidFill>
                <a:effectLst/>
                <a:latin typeface="Segoe"/>
                <a:ea typeface="+mn-ea"/>
                <a:cs typeface="+mn-cs"/>
              </a:rPr>
              <a:t>meaning they can take their best skills on any</a:t>
            </a:r>
            <a:r>
              <a:rPr lang="en-US" sz="800" b="0" i="0" kern="1200" baseline="0" dirty="0" smtClean="0">
                <a:solidFill>
                  <a:schemeClr val="tx1"/>
                </a:solidFill>
                <a:effectLst/>
                <a:latin typeface="Segoe"/>
                <a:ea typeface="+mn-ea"/>
                <a:cs typeface="+mn-cs"/>
              </a:rPr>
              <a:t> </a:t>
            </a:r>
            <a:r>
              <a:rPr lang="en-US" sz="800" b="0" i="0" kern="1200" dirty="0" smtClean="0">
                <a:solidFill>
                  <a:schemeClr val="tx1"/>
                </a:solidFill>
                <a:effectLst/>
                <a:latin typeface="Segoe"/>
                <a:ea typeface="+mn-ea"/>
                <a:cs typeface="+mn-cs"/>
              </a:rPr>
              <a:t>OS and apply those to Microsoft's cloud platform. </a:t>
            </a:r>
            <a:endParaRPr lang="en-US" sz="800" b="0" i="0" kern="1200" baseline="0" dirty="0" smtClean="0">
              <a:solidFill>
                <a:schemeClr val="tx1"/>
              </a:solidFill>
              <a:effectLst/>
              <a:latin typeface="Segoe"/>
              <a:ea typeface="+mn-ea"/>
              <a:cs typeface="+mn-cs"/>
            </a:endParaRPr>
          </a:p>
          <a:p>
            <a:pPr marL="0" indent="0">
              <a:buFont typeface="Arial" pitchFamily="34" charset="0"/>
              <a:buNone/>
            </a:pPr>
            <a:r>
              <a:rPr lang="en-US" sz="800" baseline="0" dirty="0" smtClean="0">
                <a:latin typeface="Segoe"/>
              </a:rPr>
              <a:t>&lt; On Click&gt; </a:t>
            </a:r>
          </a:p>
          <a:p>
            <a:pPr marL="0" indent="0">
              <a:buFont typeface="Arial" pitchFamily="34" charset="0"/>
              <a:buNone/>
            </a:pPr>
            <a:r>
              <a:rPr lang="en-US" sz="800" baseline="0" dirty="0" smtClean="0">
                <a:latin typeface="Segoe"/>
              </a:rPr>
              <a:t>Let’s start with how we play well with others with regards to </a:t>
            </a:r>
            <a:r>
              <a:rPr lang="en-US" sz="800" i="0" kern="1200" dirty="0" smtClean="0">
                <a:solidFill>
                  <a:schemeClr val="tx1"/>
                </a:solidFill>
                <a:effectLst/>
                <a:latin typeface="Segoe"/>
                <a:ea typeface="+mn-ea"/>
                <a:cs typeface="+mn-cs"/>
              </a:rPr>
              <a:t>interoperability, standards, and open source for the benefit of customers and the industry.</a:t>
            </a:r>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
        <p:nvSpPr>
          <p:cNvPr id="5" name="Date Placeholder 4"/>
          <p:cNvSpPr>
            <a:spLocks noGrp="1"/>
          </p:cNvSpPr>
          <p:nvPr>
            <p:ph type="dt" idx="11"/>
          </p:nvPr>
        </p:nvSpPr>
        <p:spPr/>
        <p:txBody>
          <a:bodyPr/>
          <a:lstStyle/>
          <a:p>
            <a:fld id="{FC9F1B15-49AB-40A0-8061-CFD75B5B00ED}" type="datetime1">
              <a:rPr lang="en-US" smtClean="0"/>
              <a:pPr/>
              <a:t>4/11/2013</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05550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fontScale="92500"/>
          </a:bodyPr>
          <a:lstStyle/>
          <a:p>
            <a:r>
              <a:rPr lang="en-US" b="1" dirty="0" smtClean="0"/>
              <a:t>Timing:</a:t>
            </a:r>
            <a:r>
              <a:rPr lang="en-US" dirty="0" smtClean="0"/>
              <a:t> 2 minutes</a:t>
            </a:r>
          </a:p>
          <a:p>
            <a:r>
              <a:rPr lang="en-US" b="1" dirty="0" smtClean="0"/>
              <a:t> </a:t>
            </a:r>
            <a:endParaRPr lang="en-US" dirty="0" smtClean="0"/>
          </a:p>
          <a:p>
            <a:r>
              <a:rPr lang="en-US" b="1" dirty="0" smtClean="0"/>
              <a:t>Key Points:</a:t>
            </a:r>
          </a:p>
          <a:p>
            <a:pPr marL="171450" indent="-171450">
              <a:buFont typeface="Arial" pitchFamily="34" charset="0"/>
              <a:buChar char="•"/>
            </a:pPr>
            <a:r>
              <a:rPr lang="en-US" dirty="0" smtClean="0"/>
              <a:t>Microsoft actively</a:t>
            </a:r>
            <a:r>
              <a:rPr lang="en-US" baseline="0" dirty="0" smtClean="0"/>
              <a:t> participates and significantly </a:t>
            </a:r>
            <a:r>
              <a:rPr lang="en-US" dirty="0" smtClean="0"/>
              <a:t>invests in standards efforts worldwide.</a:t>
            </a:r>
          </a:p>
          <a:p>
            <a:r>
              <a:rPr lang="en-US" dirty="0" smtClean="0"/>
              <a:t> </a:t>
            </a:r>
          </a:p>
          <a:p>
            <a:r>
              <a:rPr lang="en-US" b="1" dirty="0" smtClean="0"/>
              <a:t>Script:</a:t>
            </a:r>
            <a:endParaRPr lang="en-US" dirty="0" smtClean="0"/>
          </a:p>
          <a:p>
            <a:pPr marL="0" marR="0" lvl="0" indent="0" algn="l" defTabSz="914363" rtl="0" eaLnBrk="1" fontAlgn="auto" latinLnBrk="0" hangingPunct="1">
              <a:lnSpc>
                <a:spcPct val="90000"/>
              </a:lnSpc>
              <a:spcBef>
                <a:spcPts val="0"/>
              </a:spcBef>
              <a:spcAft>
                <a:spcPts val="333"/>
              </a:spcAft>
              <a:buClrTx/>
              <a:buSzTx/>
              <a:buFontTx/>
              <a:buNone/>
              <a:tabLst/>
              <a:defRPr/>
            </a:pPr>
            <a:r>
              <a:rPr lang="en-US" sz="800" kern="1200" dirty="0" smtClean="0">
                <a:solidFill>
                  <a:schemeClr val="tx1"/>
                </a:solidFill>
                <a:effectLst/>
                <a:latin typeface="Segoe UI" pitchFamily="34" charset="0"/>
                <a:ea typeface="+mn-ea"/>
                <a:cs typeface="+mn-cs"/>
              </a:rPr>
              <a:t>Our goal is simple. We want to enable our customers to pick up a device or use their computer and simply know that it will work the way they want it to. </a:t>
            </a: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To achieve</a:t>
            </a:r>
            <a:r>
              <a:rPr lang="en-US" baseline="0" dirty="0" smtClean="0"/>
              <a:t> this goal, investing in standards is essential. </a:t>
            </a:r>
            <a:r>
              <a:rPr lang="en-US" dirty="0" smtClean="0"/>
              <a:t>Microsoft actively</a:t>
            </a:r>
            <a:r>
              <a:rPr lang="en-US" baseline="0" dirty="0" smtClean="0"/>
              <a:t> participates and </a:t>
            </a:r>
            <a:r>
              <a:rPr lang="en-US" dirty="0" smtClean="0"/>
              <a:t>invests in standards efforts worldwide.</a:t>
            </a:r>
            <a:r>
              <a:rPr lang="en-US" baseline="0" dirty="0" smtClean="0"/>
              <a:t>  </a:t>
            </a:r>
            <a:r>
              <a:rPr lang="en-US" sz="900" kern="1200" dirty="0" smtClean="0">
                <a:solidFill>
                  <a:schemeClr val="tx1"/>
                </a:solidFill>
                <a:effectLst/>
                <a:latin typeface="Segoe UI" pitchFamily="34" charset="0"/>
                <a:ea typeface="+mn-ea"/>
                <a:cs typeface="+mn-cs"/>
              </a:rPr>
              <a:t>We view standards as an important tool to foster interoperability among products and services from different companies, and have a long history of supporting the standards our customers need. We continue to support standards we first engaged with 20+ years ago, and we help develop and support new and emerging standards as the market evolves. </a:t>
            </a:r>
          </a:p>
          <a:p>
            <a:endParaRPr lang="en-US" dirty="0" smtClean="0"/>
          </a:p>
          <a:p>
            <a:pPr marL="0" indent="0">
              <a:buFont typeface="Arial" pitchFamily="34" charset="0"/>
              <a:buNone/>
            </a:pPr>
            <a:r>
              <a:rPr lang="en-US" baseline="0" dirty="0" smtClean="0"/>
              <a:t>We are formal members in more than 150 standards organizations and more than 400 working groups. </a:t>
            </a:r>
          </a:p>
          <a:p>
            <a:pPr marL="0" indent="0">
              <a:buFont typeface="Arial" pitchFamily="34" charset="0"/>
              <a:buNone/>
            </a:pPr>
            <a:endParaRPr lang="en-US" baseline="0" dirty="0" smtClean="0"/>
          </a:p>
          <a:p>
            <a:pPr marL="0" indent="0">
              <a:buFont typeface="Arial" pitchFamily="34" charset="0"/>
              <a:buNone/>
            </a:pPr>
            <a:r>
              <a:rPr lang="en-US" i="1" baseline="0" dirty="0" smtClean="0"/>
              <a:t>&lt;Definitions of standards organizations listed on the slide; reference as needed&gt;</a:t>
            </a:r>
          </a:p>
          <a:p>
            <a:pPr marL="0" indent="0">
              <a:buFont typeface="Arial" pitchFamily="34" charset="0"/>
              <a:buNone/>
            </a:pPr>
            <a:r>
              <a:rPr lang="en-US" b="1" baseline="0" dirty="0" smtClean="0"/>
              <a:t>W3C</a:t>
            </a:r>
            <a:r>
              <a:rPr lang="en-US" baseline="0" dirty="0" smtClean="0"/>
              <a:t>: </a:t>
            </a:r>
            <a:r>
              <a:rPr lang="en-US" dirty="0" smtClean="0"/>
              <a:t>W3C standards define an </a:t>
            </a:r>
            <a:r>
              <a:rPr lang="en-US" b="1" dirty="0" smtClean="0"/>
              <a:t>Open Web Platform</a:t>
            </a:r>
            <a:r>
              <a:rPr lang="en-US" dirty="0" smtClean="0"/>
              <a:t> for application development that has the unprecedented potential to enable developers to build rich interactive experiences, powered by vast data stores, that are available on any device. Although the boundaries of the platform continue to evolve, industry leaders speak nearly in unison about how </a:t>
            </a:r>
            <a:r>
              <a:rPr lang="en-US" b="1" dirty="0" smtClean="0"/>
              <a:t>HTML5 </a:t>
            </a:r>
            <a:r>
              <a:rPr lang="en-US" dirty="0" smtClean="0"/>
              <a:t>will be the cornerstone for this platform. But the full strength of the platform relies on many more technologies that W3C and its partners are creating, including </a:t>
            </a:r>
            <a:r>
              <a:rPr lang="en-US" b="1" dirty="0" smtClean="0"/>
              <a:t>CSS3</a:t>
            </a:r>
            <a:r>
              <a:rPr lang="en-US" dirty="0" smtClean="0"/>
              <a:t>, SVG, WOFF, the Semantic Web stack, XML, and a variety of APIs.</a:t>
            </a:r>
            <a:endParaRPr lang="en-US" baseline="0" dirty="0" smtClean="0"/>
          </a:p>
          <a:p>
            <a:pPr marL="0" indent="0">
              <a:buFont typeface="Arial" pitchFamily="34" charset="0"/>
              <a:buNone/>
            </a:pPr>
            <a:r>
              <a:rPr lang="en-US" sz="800" b="1" baseline="0" dirty="0" smtClean="0"/>
              <a:t>Internet Engineering Task Force (IETF): </a:t>
            </a:r>
            <a:r>
              <a:rPr lang="en-US" sz="800" b="0" baseline="0" dirty="0" smtClean="0"/>
              <a:t>develops and promotes Internet standards, cooperating closely with the W3C and ISO/IEC standards bodies and dealing in particular with standards of the TCP/IP and Internet protocol suite.</a:t>
            </a:r>
          </a:p>
          <a:p>
            <a:pPr marL="0" indent="0">
              <a:buFont typeface="Arial" pitchFamily="34" charset="0"/>
              <a:buNone/>
            </a:pPr>
            <a:r>
              <a:rPr lang="en-US" sz="800" b="1" baseline="0" dirty="0" smtClean="0"/>
              <a:t>OASIS:</a:t>
            </a:r>
            <a:r>
              <a:rPr lang="en-US" sz="800" baseline="0" dirty="0" smtClean="0"/>
              <a:t> </a:t>
            </a:r>
            <a:r>
              <a:rPr lang="en-US" sz="800" dirty="0" smtClean="0"/>
              <a:t>OASIS is the Organization for the Advancement of Structured Information Standards, a not-for-profit, international consortium that drives the development, convergence and adoption of open standards for the global information society. </a:t>
            </a:r>
            <a:r>
              <a:rPr lang="en-US" dirty="0" smtClean="0"/>
              <a:t>OASIS members have developed &gt;80 standards to date. The most widely adopted ones include BPEL, CAP, DITA, </a:t>
            </a:r>
            <a:r>
              <a:rPr lang="en-US" dirty="0" err="1" smtClean="0"/>
              <a:t>DocBook</a:t>
            </a:r>
            <a:r>
              <a:rPr lang="en-US" dirty="0" smtClean="0"/>
              <a:t>, </a:t>
            </a:r>
            <a:r>
              <a:rPr lang="en-US" dirty="0" err="1" smtClean="0"/>
              <a:t>ebXML</a:t>
            </a:r>
            <a:r>
              <a:rPr lang="en-US" dirty="0" smtClean="0"/>
              <a:t> (ISO 15000), EDXL, </a:t>
            </a:r>
            <a:r>
              <a:rPr lang="en-US" b="1" dirty="0" err="1" smtClean="0"/>
              <a:t>OpenDocument</a:t>
            </a:r>
            <a:r>
              <a:rPr lang="en-US" b="1" dirty="0" smtClean="0"/>
              <a:t> Format </a:t>
            </a:r>
            <a:r>
              <a:rPr lang="en-US" dirty="0" smtClean="0"/>
              <a:t>(ISO 26300), SAML, UDDI, WS-Security, and XACML. </a:t>
            </a:r>
          </a:p>
          <a:p>
            <a:pPr marL="0" indent="0">
              <a:buFont typeface="Arial" pitchFamily="34" charset="0"/>
              <a:buNone/>
            </a:pPr>
            <a:r>
              <a:rPr lang="en-US" b="1" baseline="0" dirty="0" smtClean="0"/>
              <a:t>IEEE Standards Organization</a:t>
            </a:r>
            <a:r>
              <a:rPr lang="en-US" baseline="0" dirty="0" smtClean="0"/>
              <a:t>: </a:t>
            </a:r>
            <a:r>
              <a:rPr lang="en-US" dirty="0" smtClean="0">
                <a:effectLst/>
              </a:rPr>
              <a:t>IEEE (pronounced "Eye-triple-E“) stands for the Institute of Electrical and Electronics Engineers.  The standards arms, IEE-SA collaborates</a:t>
            </a:r>
            <a:r>
              <a:rPr lang="en-US" baseline="0" dirty="0" smtClean="0">
                <a:effectLst/>
              </a:rPr>
              <a:t> with </a:t>
            </a:r>
            <a:r>
              <a:rPr lang="en-US" dirty="0" smtClean="0">
                <a:effectLst/>
              </a:rPr>
              <a:t>thought leaders in &gt;160 countries and is a leading consensus-building organization that enables the creation and expansion of international markets, and helps protect health and public safety.</a:t>
            </a:r>
            <a:endParaRPr lang="en-US" baseline="0" dirty="0" smtClean="0"/>
          </a:p>
          <a:p>
            <a:pPr marL="0" indent="0">
              <a:buFont typeface="Arial" pitchFamily="34" charset="0"/>
              <a:buNone/>
            </a:pPr>
            <a:r>
              <a:rPr lang="en-US" b="1" baseline="0" dirty="0" smtClean="0"/>
              <a:t>OMA:</a:t>
            </a:r>
            <a:r>
              <a:rPr lang="en-US" baseline="0" dirty="0" smtClean="0"/>
              <a:t> </a:t>
            </a:r>
            <a:r>
              <a:rPr lang="en-US" dirty="0" smtClean="0">
                <a:effectLst/>
              </a:rPr>
              <a:t>the Open Mobile Alliance is designed to be the center of mobile service enabler specification work, helping the creation of interoperable services across countries, operators and mobile terminals that will meet the needs of the user. To grow the mobile market, the companies supporting the Open Mobile Alliance will work towards stimulating the fast and wide adoption of a variety of new, enhanced mobile information, communication and entertainment services. </a:t>
            </a: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8</a:t>
            </a:fld>
            <a:endParaRPr lang="en-US" dirty="0">
              <a:solidFill>
                <a:prstClr val="black"/>
              </a:solidFill>
            </a:endParaRPr>
          </a:p>
        </p:txBody>
      </p:sp>
      <p:sp>
        <p:nvSpPr>
          <p:cNvPr id="5" name="Date Placeholder 4"/>
          <p:cNvSpPr>
            <a:spLocks noGrp="1"/>
          </p:cNvSpPr>
          <p:nvPr>
            <p:ph type="dt" idx="11"/>
          </p:nvPr>
        </p:nvSpPr>
        <p:spPr/>
        <p:txBody>
          <a:bodyPr/>
          <a:lstStyle/>
          <a:p>
            <a:fld id="{7A51CB17-014A-4557-811E-00BB5DDFAD13}" type="datetime1">
              <a:rPr lang="en-US" smtClean="0">
                <a:solidFill>
                  <a:prstClr val="black"/>
                </a:solidFill>
              </a:rPr>
              <a:pPr/>
              <a:t>4/11/2013</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123231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Timing:</a:t>
            </a:r>
            <a:r>
              <a:rPr lang="en-US" dirty="0" smtClean="0"/>
              <a:t> 2 minutes</a:t>
            </a:r>
          </a:p>
          <a:p>
            <a:r>
              <a:rPr lang="en-US" b="1" dirty="0" smtClean="0"/>
              <a:t> </a:t>
            </a:r>
            <a:endParaRPr lang="en-US" dirty="0" smtClean="0"/>
          </a:p>
          <a:p>
            <a:r>
              <a:rPr lang="en-US" b="1" dirty="0" smtClean="0"/>
              <a:t>Key Points:</a:t>
            </a:r>
            <a:endParaRPr lang="en-US" dirty="0" smtClean="0"/>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smtClean="0"/>
              <a:t>We do not compete against open source as a category, we increasingly</a:t>
            </a:r>
            <a:r>
              <a:rPr lang="en-US" baseline="0" dirty="0" smtClean="0"/>
              <a:t> work  collaboratively with</a:t>
            </a:r>
            <a:r>
              <a:rPr lang="en-US" dirty="0" smtClean="0"/>
              <a:t> this</a:t>
            </a:r>
            <a:r>
              <a:rPr lang="en-US" baseline="0" dirty="0" smtClean="0"/>
              <a:t> community</a:t>
            </a:r>
            <a:r>
              <a:rPr lang="en-US" dirty="0" smtClean="0"/>
              <a:t>.  </a:t>
            </a:r>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dirty="0" smtClean="0">
                <a:effectLst/>
                <a:latin typeface="Calibri"/>
                <a:ea typeface="Calibri"/>
                <a:cs typeface="Times New Roman"/>
              </a:rPr>
              <a:t>You may be surprised to learn what Microsoft is doing with open source. </a:t>
            </a:r>
            <a:r>
              <a:rPr lang="en-US" sz="800" dirty="0" smtClean="0">
                <a:effectLst/>
                <a:latin typeface="Calibri"/>
                <a:ea typeface="Calibri"/>
                <a:cs typeface="Calibri"/>
              </a:rPr>
              <a:t>More and more, customers, partners and the industry understand that the work we are doing with open source is about helping customers and enabling a rich and robust ecosystem of developers and partners. </a:t>
            </a:r>
            <a:endParaRPr lang="en-US" dirty="0" smtClean="0"/>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smtClean="0"/>
              <a:t>The following slides will provide some great examples. </a:t>
            </a:r>
          </a:p>
          <a:p>
            <a:r>
              <a:rPr lang="en-US" dirty="0" smtClean="0"/>
              <a:t> </a:t>
            </a:r>
          </a:p>
          <a:p>
            <a:r>
              <a:rPr lang="en-US" b="1" dirty="0" smtClean="0"/>
              <a:t>Script:</a:t>
            </a:r>
            <a:endParaRPr lang="en-US" dirty="0" smtClean="0"/>
          </a:p>
          <a:p>
            <a:pPr marL="342900" marR="0" lvl="0" indent="-342900">
              <a:lnSpc>
                <a:spcPct val="115000"/>
              </a:lnSpc>
              <a:spcBef>
                <a:spcPts val="0"/>
              </a:spcBef>
              <a:spcAft>
                <a:spcPts val="600"/>
              </a:spcAft>
              <a:buFont typeface="Symbol"/>
              <a:buChar char=""/>
            </a:pPr>
            <a:r>
              <a:rPr lang="en-US" sz="800" dirty="0" smtClean="0">
                <a:effectLst/>
                <a:latin typeface="Calibri"/>
                <a:ea typeface="Calibri"/>
                <a:cs typeface="Times New Roman"/>
              </a:rPr>
              <a:t>You may be surprised to learn what Microsoft is doing with open source. </a:t>
            </a:r>
            <a:r>
              <a:rPr lang="en-US" sz="800" dirty="0" smtClean="0">
                <a:effectLst/>
                <a:latin typeface="Calibri"/>
                <a:ea typeface="Calibri"/>
                <a:cs typeface="Calibri"/>
              </a:rPr>
              <a:t>More and more, customers, partners and the industry understand that the work we are doing with open source is about helping customers and enabling a rich and robust ecosystem of developers and partners. </a:t>
            </a:r>
            <a:r>
              <a:rPr lang="en-US" sz="800" dirty="0" smtClean="0">
                <a:effectLst/>
                <a:latin typeface="Calibri"/>
                <a:ea typeface="Calibri"/>
                <a:cs typeface="Times New Roman"/>
              </a:rPr>
              <a:t>We enable open source on our platforms. W</a:t>
            </a:r>
            <a:r>
              <a:rPr lang="en-US" sz="800" dirty="0" smtClean="0">
                <a:effectLst/>
                <a:latin typeface="Calibri"/>
                <a:ea typeface="Calibri"/>
                <a:cs typeface="Calibri"/>
              </a:rPr>
              <a:t>e recognize that if we’re going to use open source, then we also have to give back, especially if we want open source developers to continue to think of Windows and Windows Phone as platforms for them to develop on. </a:t>
            </a:r>
            <a:r>
              <a:rPr lang="en-US" sz="800" dirty="0" smtClean="0">
                <a:effectLst/>
                <a:latin typeface="Calibri"/>
                <a:ea typeface="Calibri"/>
                <a:cs typeface="Times New Roman"/>
              </a:rPr>
              <a:t>For example, Windows </a:t>
            </a:r>
            <a:r>
              <a:rPr lang="en-US" sz="800" dirty="0" smtClean="0">
                <a:effectLst/>
                <a:latin typeface="Calibri"/>
                <a:ea typeface="Calibri"/>
                <a:cs typeface="Calibri"/>
              </a:rPr>
              <a:t>Azure supports a wide-range of development languages, including </a:t>
            </a:r>
            <a:r>
              <a:rPr lang="en-US" sz="800" dirty="0" smtClean="0">
                <a:effectLst/>
                <a:latin typeface="Calibri"/>
                <a:ea typeface="Calibri"/>
                <a:cs typeface="Times New Roman"/>
              </a:rPr>
              <a:t>Java, PHP and Node.js so that developers can build applications for using any language tool, or framework of their choice – including open source. Let’s review the following slides for some more</a:t>
            </a:r>
            <a:r>
              <a:rPr lang="en-US" sz="800" baseline="0" dirty="0" smtClean="0">
                <a:effectLst/>
                <a:latin typeface="Calibri"/>
                <a:ea typeface="Calibri"/>
                <a:cs typeface="Times New Roman"/>
              </a:rPr>
              <a:t> detailed examples. </a:t>
            </a:r>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
        <p:nvSpPr>
          <p:cNvPr id="5" name="Date Placeholder 4"/>
          <p:cNvSpPr>
            <a:spLocks noGrp="1"/>
          </p:cNvSpPr>
          <p:nvPr>
            <p:ph type="dt" idx="11"/>
          </p:nvPr>
        </p:nvSpPr>
        <p:spPr/>
        <p:txBody>
          <a:bodyPr/>
          <a:lstStyle/>
          <a:p>
            <a:fld id="{A6483810-F445-43B9-BE43-4BB789089991}" type="datetime1">
              <a:rPr lang="en-US" smtClean="0"/>
              <a:pPr/>
              <a:t>4/11/2013</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398179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smtClean="0"/>
              <a:t>Timing:</a:t>
            </a:r>
            <a:r>
              <a:rPr lang="en-US" sz="900" dirty="0" smtClean="0"/>
              <a:t> 2 minutes</a:t>
            </a:r>
          </a:p>
          <a:p>
            <a:r>
              <a:rPr lang="en-US" sz="900" b="1" dirty="0" smtClean="0"/>
              <a:t> </a:t>
            </a:r>
            <a:endParaRPr lang="en-US" sz="900" dirty="0" smtClean="0"/>
          </a:p>
          <a:p>
            <a:r>
              <a:rPr lang="en-US" sz="900" b="1" dirty="0" smtClean="0"/>
              <a:t>Key Points:</a:t>
            </a:r>
            <a:endParaRPr lang="en-US" sz="900" dirty="0" smtClean="0"/>
          </a:p>
          <a:p>
            <a:pPr marL="169821" indent="-169821">
              <a:buFont typeface="Arial" pitchFamily="34" charset="0"/>
              <a:buChar char="•"/>
            </a:pPr>
            <a:r>
              <a:rPr lang="en-US" sz="900" dirty="0" smtClean="0">
                <a:latin typeface="Segoe UI" pitchFamily="34" charset="0"/>
              </a:rPr>
              <a:t>Device Driver Code contributions</a:t>
            </a:r>
            <a:r>
              <a:rPr lang="en-US" sz="900" baseline="0" dirty="0" smtClean="0">
                <a:latin typeface="Segoe UI" pitchFamily="34" charset="0"/>
              </a:rPr>
              <a:t> </a:t>
            </a:r>
            <a:r>
              <a:rPr lang="en-US" sz="900" dirty="0" smtClean="0">
                <a:latin typeface="Segoe UI" pitchFamily="34" charset="0"/>
              </a:rPr>
              <a:t>for Linux: enables better performance of Linux when virtualized with Hyper-V            </a:t>
            </a:r>
          </a:p>
          <a:p>
            <a:pPr marL="169821" indent="-169821">
              <a:buFont typeface="Arial" pitchFamily="34" charset="0"/>
              <a:buChar char="•"/>
            </a:pPr>
            <a:r>
              <a:rPr lang="en-US" sz="900" dirty="0" err="1" smtClean="0">
                <a:latin typeface="Segoe UI" pitchFamily="34" charset="0"/>
              </a:rPr>
              <a:t>CoApp</a:t>
            </a:r>
            <a:r>
              <a:rPr lang="en-US" sz="900" dirty="0" smtClean="0">
                <a:latin typeface="Segoe UI" pitchFamily="34" charset="0"/>
              </a:rPr>
              <a:t>: you are developing apps for Linux? Why not make them work on Windows and open up more opportunities for your app to get adopted? </a:t>
            </a:r>
          </a:p>
          <a:p>
            <a:pPr marL="171450" marR="0" indent="-171450" algn="l" defTabSz="914363" rtl="0" eaLnBrk="1" fontAlgn="auto" latinLnBrk="0" hangingPunct="1">
              <a:lnSpc>
                <a:spcPct val="90000"/>
              </a:lnSpc>
              <a:spcBef>
                <a:spcPts val="600"/>
              </a:spcBef>
              <a:spcAft>
                <a:spcPts val="600"/>
              </a:spcAft>
              <a:buClrTx/>
              <a:buSzTx/>
              <a:buFont typeface="Arial" pitchFamily="34" charset="0"/>
              <a:buChar char="•"/>
              <a:tabLst/>
              <a:defRPr/>
            </a:pPr>
            <a:r>
              <a:rPr lang="en-US" sz="900" dirty="0" smtClean="0">
                <a:solidFill>
                  <a:schemeClr val="bg1">
                    <a:alpha val="99000"/>
                  </a:schemeClr>
                </a:solidFill>
                <a:latin typeface="Segoe UI Light" pitchFamily="34" charset="0"/>
              </a:rPr>
              <a:t>Windows Azure Virtual Machines enables</a:t>
            </a:r>
            <a:r>
              <a:rPr lang="en-US" sz="900" baseline="0" dirty="0" smtClean="0">
                <a:solidFill>
                  <a:schemeClr val="bg1">
                    <a:alpha val="99000"/>
                  </a:schemeClr>
                </a:solidFill>
                <a:latin typeface="Segoe UI Light" pitchFamily="34" charset="0"/>
              </a:rPr>
              <a:t> </a:t>
            </a:r>
            <a:r>
              <a:rPr lang="en-US" sz="900" dirty="0" smtClean="0">
                <a:solidFill>
                  <a:schemeClr val="bg1">
                    <a:alpha val="99000"/>
                  </a:schemeClr>
                </a:solidFill>
                <a:latin typeface="Segoe UI Light" pitchFamily="34" charset="0"/>
              </a:rPr>
              <a:t>c</a:t>
            </a:r>
            <a:r>
              <a:rPr lang="en-US" sz="900" dirty="0" smtClean="0"/>
              <a:t>ustomers to run both their existing Windows and Linux-based applications in the cloud. Compatible operating systems/images include </a:t>
            </a:r>
            <a:r>
              <a:rPr lang="en-US" sz="900" dirty="0" err="1" smtClean="0"/>
              <a:t>CentOS</a:t>
            </a:r>
            <a:r>
              <a:rPr lang="en-US" sz="900" dirty="0" smtClean="0"/>
              <a:t>, </a:t>
            </a:r>
            <a:r>
              <a:rPr lang="en-US" sz="900" dirty="0" err="1" smtClean="0"/>
              <a:t>openSUSE</a:t>
            </a:r>
            <a:r>
              <a:rPr lang="en-US" sz="900" dirty="0" smtClean="0"/>
              <a:t>, SUSE Linux Enterprise Server, Ubuntu, as well as Windows Server. </a:t>
            </a:r>
            <a:endParaRPr lang="en-US" sz="900" dirty="0" smtClean="0">
              <a:latin typeface="Segoe UI" pitchFamily="34" charset="0"/>
            </a:endParaRPr>
          </a:p>
          <a:p>
            <a:endParaRPr lang="en-US" sz="900" dirty="0" smtClean="0"/>
          </a:p>
          <a:p>
            <a:r>
              <a:rPr lang="en-US" sz="900" b="1" dirty="0" smtClean="0"/>
              <a:t>Script:</a:t>
            </a:r>
          </a:p>
          <a:p>
            <a:pPr marL="0" marR="0" indent="0" algn="l" defTabSz="914363" rtl="0" eaLnBrk="1" fontAlgn="auto" latinLnBrk="0" hangingPunct="1">
              <a:lnSpc>
                <a:spcPct val="90000"/>
              </a:lnSpc>
              <a:spcBef>
                <a:spcPts val="0"/>
              </a:spcBef>
              <a:spcAft>
                <a:spcPts val="333"/>
              </a:spcAft>
              <a:buClrTx/>
              <a:buSzTx/>
              <a:buFontTx/>
              <a:buNone/>
              <a:tabLst/>
              <a:defRPr/>
            </a:pPr>
            <a:r>
              <a:rPr lang="en-NZ" sz="800" kern="1200" dirty="0" smtClean="0">
                <a:solidFill>
                  <a:schemeClr val="tx1"/>
                </a:solidFill>
                <a:effectLst/>
                <a:latin typeface="Segoe UI" pitchFamily="34" charset="0"/>
                <a:ea typeface="+mn-ea"/>
                <a:cs typeface="+mn-cs"/>
              </a:rPr>
              <a:t>You may be surprised to learn what we are doing with Linux. We have learned a lot over the past decade. Embracing Linux on our platforms is a real business for us. </a:t>
            </a:r>
            <a:r>
              <a:rPr lang="en-NZ" sz="800" kern="1200" baseline="0" dirty="0" smtClean="0">
                <a:solidFill>
                  <a:schemeClr val="tx1"/>
                </a:solidFill>
                <a:effectLst/>
                <a:latin typeface="Segoe UI" pitchFamily="34" charset="0"/>
                <a:ea typeface="+mn-ea"/>
                <a:cs typeface="+mn-cs"/>
              </a:rPr>
              <a:t> For example, w</a:t>
            </a:r>
            <a:r>
              <a:rPr lang="en-NZ" sz="800" kern="1200" dirty="0" smtClean="0">
                <a:solidFill>
                  <a:schemeClr val="tx1"/>
                </a:solidFill>
                <a:effectLst/>
                <a:latin typeface="Segoe UI" pitchFamily="34" charset="0"/>
                <a:ea typeface="+mn-ea"/>
                <a:cs typeface="+mn-cs"/>
              </a:rPr>
              <a:t>e work on a variety of interoperability initiatives with Linux vendors -- SUSE, Citrix, </a:t>
            </a:r>
            <a:r>
              <a:rPr lang="en-NZ" sz="800" kern="1200" dirty="0" err="1" smtClean="0">
                <a:solidFill>
                  <a:schemeClr val="tx1"/>
                </a:solidFill>
                <a:effectLst/>
                <a:latin typeface="Segoe UI" pitchFamily="34" charset="0"/>
                <a:ea typeface="+mn-ea"/>
                <a:cs typeface="+mn-cs"/>
              </a:rPr>
              <a:t>RedHat</a:t>
            </a:r>
            <a:r>
              <a:rPr lang="en-NZ" sz="800" kern="1200" dirty="0" smtClean="0">
                <a:solidFill>
                  <a:schemeClr val="tx1"/>
                </a:solidFill>
                <a:effectLst/>
                <a:latin typeface="Segoe UI" pitchFamily="34" charset="0"/>
                <a:ea typeface="+mn-ea"/>
                <a:cs typeface="+mn-cs"/>
              </a:rPr>
              <a:t>, </a:t>
            </a:r>
            <a:r>
              <a:rPr lang="en-NZ" sz="800" kern="1200" dirty="0" err="1" smtClean="0">
                <a:solidFill>
                  <a:schemeClr val="tx1"/>
                </a:solidFill>
                <a:effectLst/>
                <a:latin typeface="Segoe UI" pitchFamily="34" charset="0"/>
                <a:ea typeface="+mn-ea"/>
                <a:cs typeface="+mn-cs"/>
              </a:rPr>
              <a:t>CentOS</a:t>
            </a:r>
            <a:r>
              <a:rPr lang="en-NZ" sz="800" kern="1200" dirty="0" smtClean="0">
                <a:solidFill>
                  <a:schemeClr val="tx1"/>
                </a:solidFill>
                <a:effectLst/>
                <a:latin typeface="Segoe UI" pitchFamily="34" charset="0"/>
                <a:ea typeface="+mn-ea"/>
                <a:cs typeface="+mn-cs"/>
              </a:rPr>
              <a:t> -- to provide support for </a:t>
            </a:r>
            <a:r>
              <a:rPr lang="en-NZ" sz="800" b="1" kern="1200" dirty="0" smtClean="0">
                <a:solidFill>
                  <a:schemeClr val="tx1"/>
                </a:solidFill>
                <a:effectLst/>
                <a:latin typeface="Segoe UI" pitchFamily="34" charset="0"/>
                <a:ea typeface="+mn-ea"/>
                <a:cs typeface="+mn-cs"/>
              </a:rPr>
              <a:t>Linux as</a:t>
            </a:r>
            <a:r>
              <a:rPr lang="en-NZ" sz="800" b="1" kern="1200" baseline="0" dirty="0" smtClean="0">
                <a:solidFill>
                  <a:schemeClr val="tx1"/>
                </a:solidFill>
                <a:effectLst/>
                <a:latin typeface="Segoe UI" pitchFamily="34" charset="0"/>
                <a:ea typeface="+mn-ea"/>
                <a:cs typeface="+mn-cs"/>
              </a:rPr>
              <a:t> a “first-class guest” </a:t>
            </a:r>
            <a:r>
              <a:rPr lang="en-NZ" sz="800" b="1" kern="1200" dirty="0" smtClean="0">
                <a:solidFill>
                  <a:schemeClr val="tx1"/>
                </a:solidFill>
                <a:effectLst/>
                <a:latin typeface="Segoe UI" pitchFamily="34" charset="0"/>
                <a:ea typeface="+mn-ea"/>
                <a:cs typeface="+mn-cs"/>
              </a:rPr>
              <a:t>on Hyper-V</a:t>
            </a:r>
            <a:r>
              <a:rPr lang="en-NZ" sz="800" kern="1200" dirty="0" smtClean="0">
                <a:solidFill>
                  <a:schemeClr val="tx1"/>
                </a:solidFill>
                <a:effectLst/>
                <a:latin typeface="Segoe UI" pitchFamily="34" charset="0"/>
                <a:ea typeface="+mn-ea"/>
                <a:cs typeface="+mn-cs"/>
              </a:rPr>
              <a:t>.   Another great example is </a:t>
            </a:r>
            <a:r>
              <a:rPr lang="en-US" sz="900" b="1" dirty="0" err="1" smtClean="0"/>
              <a:t>CoApp</a:t>
            </a:r>
            <a:r>
              <a:rPr lang="en-US" sz="900" b="1" dirty="0" smtClean="0"/>
              <a:t>, </a:t>
            </a:r>
            <a:r>
              <a:rPr lang="en-US" sz="900" b="0" dirty="0" smtClean="0"/>
              <a:t>which</a:t>
            </a:r>
            <a:r>
              <a:rPr lang="en-US" sz="900" b="0" baseline="0" dirty="0" smtClean="0"/>
              <a:t> is an </a:t>
            </a:r>
            <a:r>
              <a:rPr lang="en-US" sz="900" dirty="0" smtClean="0"/>
              <a:t>is an open-source package management system for Windows. The goal of the </a:t>
            </a:r>
            <a:r>
              <a:rPr lang="en-US" sz="900" dirty="0" err="1" smtClean="0"/>
              <a:t>CoApp</a:t>
            </a:r>
            <a:r>
              <a:rPr lang="en-US" sz="900" dirty="0" smtClean="0"/>
              <a:t> project is to create a community of developers dedicated to creating a set of tools and processes that enable other open source developers to create and maintain their open source products with Windows as a build target.  Further, w</a:t>
            </a:r>
            <a:r>
              <a:rPr lang="en-US" sz="900" dirty="0" smtClean="0">
                <a:solidFill>
                  <a:schemeClr val="bg1">
                    <a:alpha val="99000"/>
                  </a:schemeClr>
                </a:solidFill>
                <a:latin typeface="Segoe UI Light" pitchFamily="34" charset="0"/>
              </a:rPr>
              <a:t>ith Windows Azure Virtual Machines, c</a:t>
            </a:r>
            <a:r>
              <a:rPr lang="en-US" sz="900" dirty="0" smtClean="0"/>
              <a:t>ustomers can run both their existing Windows and Linux-based applications in the cloud. Compatible operating systems/images include </a:t>
            </a:r>
            <a:r>
              <a:rPr lang="en-US" sz="900" dirty="0" err="1" smtClean="0"/>
              <a:t>CentOS</a:t>
            </a:r>
            <a:r>
              <a:rPr lang="en-US" sz="900" dirty="0" smtClean="0"/>
              <a:t>, </a:t>
            </a:r>
            <a:r>
              <a:rPr lang="en-US" sz="900" dirty="0" err="1" smtClean="0"/>
              <a:t>openSUSE</a:t>
            </a:r>
            <a:r>
              <a:rPr lang="en-US" sz="900" dirty="0" smtClean="0"/>
              <a:t>, SUSE Linux Enterprise Server, Ubuntu, and Windows Server, further illustrating Microsoft’s commitment to openness for customers</a:t>
            </a:r>
            <a:r>
              <a:rPr lang="en-US" sz="900" baseline="0" dirty="0" smtClean="0"/>
              <a:t> </a:t>
            </a:r>
            <a:r>
              <a:rPr lang="en-US" sz="900" dirty="0" smtClean="0"/>
              <a:t>and partners. </a:t>
            </a:r>
            <a:endParaRPr lang="en-US" sz="900" dirty="0" smtClean="0">
              <a:solidFill>
                <a:schemeClr val="bg1">
                  <a:alpha val="99000"/>
                </a:schemeClr>
              </a:solidFill>
              <a:latin typeface="Segoe UI Light"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285762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1171536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 text">
    <p:spTree>
      <p:nvGrpSpPr>
        <p:cNvPr id="1" name=""/>
        <p:cNvGrpSpPr/>
        <p:nvPr/>
      </p:nvGrpSpPr>
      <p:grpSpPr>
        <a:xfrm>
          <a:off x="0" y="0"/>
          <a:ext cx="0" cy="0"/>
          <a:chOff x="0" y="0"/>
          <a:chExt cx="0" cy="0"/>
        </a:xfrm>
      </p:grpSpPr>
      <p:sp>
        <p:nvSpPr>
          <p:cNvPr id="14" name="Content Placeholder 16"/>
          <p:cNvSpPr>
            <a:spLocks noGrp="1"/>
          </p:cNvSpPr>
          <p:nvPr>
            <p:ph sz="quarter" idx="10"/>
          </p:nvPr>
        </p:nvSpPr>
        <p:spPr>
          <a:xfrm>
            <a:off x="911187" y="1700808"/>
            <a:ext cx="3359498" cy="1224136"/>
          </a:xfrm>
          <a:gradFill flip="none" rotWithShape="1">
            <a:gsLst>
              <a:gs pos="0">
                <a:srgbClr val="CE432C"/>
              </a:gs>
              <a:gs pos="100000">
                <a:schemeClr val="accent2"/>
              </a:gs>
            </a:gsLst>
            <a:lin ang="0" scaled="1"/>
            <a:tileRect/>
          </a:gradFill>
        </p:spPr>
        <p:txBody>
          <a:bodyPr anchor="b">
            <a:noAutofit/>
          </a:bodyPr>
          <a:lstStyle>
            <a:lvl1pPr marL="0" indent="0">
              <a:buNone/>
              <a:defRPr sz="2399"/>
            </a:lvl1pPr>
            <a:lvl2pPr>
              <a:defRPr sz="2399"/>
            </a:lvl2pPr>
            <a:lvl3pPr>
              <a:defRPr sz="2399"/>
            </a:lvl3pPr>
            <a:lvl4pPr>
              <a:defRPr sz="2399"/>
            </a:lvl4pPr>
            <a:lvl5pPr>
              <a:defRPr sz="2399"/>
            </a:lvl5pPr>
          </a:lstStyle>
          <a:p>
            <a:pPr lvl="0"/>
            <a:r>
              <a:rPr lang="en-US" smtClean="0"/>
              <a:t>Click to edit Master text styles</a:t>
            </a:r>
          </a:p>
        </p:txBody>
      </p:sp>
      <p:sp>
        <p:nvSpPr>
          <p:cNvPr id="15" name="Content Placeholder 16"/>
          <p:cNvSpPr>
            <a:spLocks noGrp="1"/>
          </p:cNvSpPr>
          <p:nvPr>
            <p:ph sz="quarter" idx="11"/>
          </p:nvPr>
        </p:nvSpPr>
        <p:spPr>
          <a:xfrm>
            <a:off x="4366671" y="1700808"/>
            <a:ext cx="3359498" cy="1224136"/>
          </a:xfrm>
          <a:gradFill flip="none" rotWithShape="1">
            <a:gsLst>
              <a:gs pos="0">
                <a:srgbClr val="DA8413"/>
              </a:gs>
              <a:gs pos="100000">
                <a:schemeClr val="accent6"/>
              </a:gs>
            </a:gsLst>
            <a:lin ang="0" scaled="1"/>
            <a:tileRect/>
          </a:gradFill>
        </p:spPr>
        <p:txBody>
          <a:bodyPr anchor="b">
            <a:noAutofit/>
          </a:bodyPr>
          <a:lstStyle>
            <a:lvl1pPr marL="0" indent="0">
              <a:buNone/>
              <a:defRPr sz="2399"/>
            </a:lvl1pPr>
            <a:lvl2pPr>
              <a:defRPr sz="2399"/>
            </a:lvl2pPr>
            <a:lvl3pPr>
              <a:defRPr sz="2399"/>
            </a:lvl3pPr>
            <a:lvl4pPr>
              <a:defRPr sz="2399"/>
            </a:lvl4pPr>
            <a:lvl5pPr>
              <a:defRPr sz="2399"/>
            </a:lvl5pPr>
          </a:lstStyle>
          <a:p>
            <a:pPr lvl="0"/>
            <a:r>
              <a:rPr lang="en-US" smtClean="0"/>
              <a:t>Click to edit Master text styles</a:t>
            </a:r>
          </a:p>
        </p:txBody>
      </p:sp>
      <p:sp>
        <p:nvSpPr>
          <p:cNvPr id="16" name="Title 19"/>
          <p:cNvSpPr>
            <a:spLocks noGrp="1"/>
          </p:cNvSpPr>
          <p:nvPr>
            <p:ph type="title"/>
          </p:nvPr>
        </p:nvSpPr>
        <p:spPr>
          <a:xfrm>
            <a:off x="776484" y="467970"/>
            <a:ext cx="10693139" cy="593487"/>
          </a:xfrm>
        </p:spPr>
        <p:txBody>
          <a:bodyPr>
            <a:noAutofit/>
          </a:bodyPr>
          <a:lstStyle/>
          <a:p>
            <a:r>
              <a:rPr lang="en-US" smtClean="0"/>
              <a:t>Click to edit Master title style</a:t>
            </a:r>
            <a:endParaRPr lang="en-US"/>
          </a:p>
        </p:txBody>
      </p:sp>
      <p:sp>
        <p:nvSpPr>
          <p:cNvPr id="17" name="Content Placeholder 16"/>
          <p:cNvSpPr>
            <a:spLocks noGrp="1"/>
          </p:cNvSpPr>
          <p:nvPr>
            <p:ph sz="quarter" idx="12"/>
          </p:nvPr>
        </p:nvSpPr>
        <p:spPr>
          <a:xfrm>
            <a:off x="7822155" y="1700808"/>
            <a:ext cx="3359498" cy="1224136"/>
          </a:xfrm>
          <a:gradFill flip="none" rotWithShape="1">
            <a:gsLst>
              <a:gs pos="0">
                <a:srgbClr val="034079"/>
              </a:gs>
              <a:gs pos="100000">
                <a:schemeClr val="accent1"/>
              </a:gs>
            </a:gsLst>
            <a:lin ang="0" scaled="1"/>
            <a:tileRect/>
          </a:gradFill>
        </p:spPr>
        <p:txBody>
          <a:bodyPr anchor="b">
            <a:noAutofit/>
          </a:bodyPr>
          <a:lstStyle>
            <a:lvl1pPr marL="0" indent="0">
              <a:buNone/>
              <a:defRPr sz="2399"/>
            </a:lvl1pPr>
            <a:lvl2pPr>
              <a:defRPr sz="2399"/>
            </a:lvl2pPr>
            <a:lvl3pPr>
              <a:defRPr sz="2399"/>
            </a:lvl3pPr>
            <a:lvl4pPr>
              <a:defRPr sz="2399"/>
            </a:lvl4pPr>
            <a:lvl5pPr>
              <a:defRPr sz="2399"/>
            </a:lvl5pPr>
          </a:lstStyle>
          <a:p>
            <a:pPr lvl="0"/>
            <a:r>
              <a:rPr lang="en-US" smtClean="0"/>
              <a:t>Click to edit Master text styles</a:t>
            </a:r>
          </a:p>
        </p:txBody>
      </p:sp>
      <p:sp>
        <p:nvSpPr>
          <p:cNvPr id="18" name="Content Placeholder 16"/>
          <p:cNvSpPr>
            <a:spLocks noGrp="1"/>
          </p:cNvSpPr>
          <p:nvPr>
            <p:ph sz="quarter" idx="13"/>
          </p:nvPr>
        </p:nvSpPr>
        <p:spPr>
          <a:xfrm>
            <a:off x="911187" y="2996952"/>
            <a:ext cx="6814982" cy="2520280"/>
          </a:xfrm>
          <a:gradFill flip="none" rotWithShape="1">
            <a:gsLst>
              <a:gs pos="0">
                <a:srgbClr val="621354"/>
              </a:gs>
              <a:gs pos="100000">
                <a:schemeClr val="accent4"/>
              </a:gs>
            </a:gsLst>
            <a:lin ang="0" scaled="1"/>
            <a:tileRect/>
          </a:gradFill>
        </p:spPr>
        <p:txBody>
          <a:bodyPr anchor="b">
            <a:noAutofit/>
          </a:bodyPr>
          <a:lstStyle>
            <a:lvl1pPr marL="0" indent="0">
              <a:buNone/>
              <a:defRPr sz="2399"/>
            </a:lvl1pPr>
            <a:lvl2pPr>
              <a:defRPr sz="2399"/>
            </a:lvl2pPr>
            <a:lvl3pPr>
              <a:defRPr sz="2399"/>
            </a:lvl3pPr>
            <a:lvl4pPr>
              <a:defRPr sz="2399"/>
            </a:lvl4pPr>
            <a:lvl5pPr>
              <a:defRPr sz="2399"/>
            </a:lvl5pPr>
          </a:lstStyle>
          <a:p>
            <a:pPr lvl="0"/>
            <a:r>
              <a:rPr lang="en-US" smtClean="0"/>
              <a:t>Click to edit Master text styles</a:t>
            </a:r>
          </a:p>
        </p:txBody>
      </p:sp>
      <p:sp>
        <p:nvSpPr>
          <p:cNvPr id="20" name="Content Placeholder 16"/>
          <p:cNvSpPr>
            <a:spLocks noGrp="1"/>
          </p:cNvSpPr>
          <p:nvPr>
            <p:ph sz="quarter" idx="15"/>
          </p:nvPr>
        </p:nvSpPr>
        <p:spPr>
          <a:xfrm>
            <a:off x="7822155" y="2996952"/>
            <a:ext cx="3359498" cy="2520280"/>
          </a:xfrm>
          <a:gradFill flip="none" rotWithShape="1">
            <a:gsLst>
              <a:gs pos="0">
                <a:srgbClr val="40A0A7"/>
              </a:gs>
              <a:gs pos="100000">
                <a:schemeClr val="accent5"/>
              </a:gs>
            </a:gsLst>
            <a:lin ang="0" scaled="1"/>
            <a:tileRect/>
          </a:gradFill>
        </p:spPr>
        <p:txBody>
          <a:bodyPr anchor="b">
            <a:noAutofit/>
          </a:bodyPr>
          <a:lstStyle>
            <a:lvl1pPr marL="0" indent="0">
              <a:buNone/>
              <a:defRPr sz="2399"/>
            </a:lvl1pPr>
            <a:lvl2pPr>
              <a:defRPr sz="2399"/>
            </a:lvl2pPr>
            <a:lvl3pPr>
              <a:defRPr sz="2399"/>
            </a:lvl3pPr>
            <a:lvl4pPr>
              <a:defRPr sz="2399"/>
            </a:lvl4pPr>
            <a:lvl5pPr>
              <a:defRPr sz="2399"/>
            </a:lvl5pPr>
          </a:lstStyle>
          <a:p>
            <a:pPr lvl="0"/>
            <a:r>
              <a:rPr lang="en-US" smtClean="0"/>
              <a:t>Click to edit Master text styles</a:t>
            </a:r>
          </a:p>
        </p:txBody>
      </p:sp>
      <p:sp>
        <p:nvSpPr>
          <p:cNvPr id="24" name="Content Placeholder 2"/>
          <p:cNvSpPr>
            <a:spLocks noGrp="1"/>
          </p:cNvSpPr>
          <p:nvPr>
            <p:ph sz="quarter" idx="19"/>
          </p:nvPr>
        </p:nvSpPr>
        <p:spPr>
          <a:xfrm>
            <a:off x="768888" y="980728"/>
            <a:ext cx="10700722" cy="288032"/>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12926322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5">
    <p:spTree>
      <p:nvGrpSpPr>
        <p:cNvPr id="1" name=""/>
        <p:cNvGrpSpPr/>
        <p:nvPr/>
      </p:nvGrpSpPr>
      <p:grpSpPr>
        <a:xfrm>
          <a:off x="0" y="0"/>
          <a:ext cx="0" cy="0"/>
          <a:chOff x="0" y="0"/>
          <a:chExt cx="0" cy="0"/>
        </a:xfrm>
      </p:grpSpPr>
      <p:pic>
        <p:nvPicPr>
          <p:cNvPr id="7" name="Picture 3"/>
          <p:cNvPicPr>
            <a:picLocks noChangeArrowheads="1"/>
          </p:cNvPicPr>
          <p:nvPr userDrawn="1"/>
        </p:nvPicPr>
        <p:blipFill rotWithShape="1">
          <a:blip r:embed="rId2">
            <a:extLst>
              <a:ext uri="{28A0092B-C50C-407E-A947-70E740481C1C}">
                <a14:useLocalDpi xmlns:a14="http://schemas.microsoft.com/office/drawing/2010/main" val="0"/>
              </a:ext>
            </a:extLst>
          </a:blip>
          <a:srcRect l="8661" t="2984" r="18559"/>
          <a:stretch/>
        </p:blipFill>
        <p:spPr bwMode="auto">
          <a:xfrm flipH="1">
            <a:off x="-1" y="5140"/>
            <a:ext cx="12188826" cy="6847720"/>
          </a:xfrm>
          <a:prstGeom prst="rect">
            <a:avLst/>
          </a:prstGeom>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358362" y="2084172"/>
            <a:ext cx="717014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10" tIns="143448" rIns="179310" bIns="143448"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58362" y="2082468"/>
            <a:ext cx="7170141" cy="918008"/>
          </a:xfrm>
          <a:noFill/>
        </p:spPr>
        <p:txBody>
          <a:bodyPr lIns="146304" tIns="91440" rIns="146304" bIns="91440" anchor="t" anchorCtr="0"/>
          <a:lstStyle>
            <a:lvl1pPr>
              <a:defRPr sz="5295"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358362" y="3880391"/>
            <a:ext cx="7170141" cy="1789991"/>
          </a:xfrm>
          <a:noFill/>
        </p:spPr>
        <p:txBody>
          <a:bodyPr tIns="109728" bIns="109728">
            <a:noAutofit/>
          </a:bodyPr>
          <a:lstStyle>
            <a:lvl1pPr marL="0" indent="0">
              <a:spcBef>
                <a:spcPts val="0"/>
              </a:spcBef>
              <a:buNone/>
              <a:defRPr sz="2942">
                <a:gradFill>
                  <a:gsLst>
                    <a:gs pos="1250">
                      <a:srgbClr val="FFFFFF"/>
                    </a:gs>
                    <a:gs pos="99000">
                      <a:srgbClr val="FFFFFF"/>
                    </a:gs>
                  </a:gsLst>
                  <a:lin ang="5400000" scaled="0"/>
                </a:gradFill>
              </a:defRPr>
            </a:lvl1pPr>
          </a:lstStyle>
          <a:p>
            <a:pPr lvl="0"/>
            <a:r>
              <a:rPr lang="en-US" dirty="0" smtClean="0"/>
              <a:t>Speaker 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595438" y="6057259"/>
            <a:ext cx="2031716" cy="326520"/>
          </a:xfrm>
          <a:prstGeom prst="rect">
            <a:avLst/>
          </a:prstGeom>
        </p:spPr>
      </p:pic>
    </p:spTree>
    <p:extLst>
      <p:ext uri="{BB962C8B-B14F-4D97-AF65-F5344CB8AC3E}">
        <p14:creationId xmlns:p14="http://schemas.microsoft.com/office/powerpoint/2010/main" val="1378343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7"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9" name="Text Placeholder 8"/>
          <p:cNvSpPr>
            <a:spLocks noGrp="1"/>
          </p:cNvSpPr>
          <p:nvPr>
            <p:ph type="body" sz="quarter" idx="11" hasCustomPrompt="1"/>
          </p:nvPr>
        </p:nvSpPr>
        <p:spPr>
          <a:xfrm>
            <a:off x="512763" y="3219165"/>
            <a:ext cx="7513637"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spTree>
    <p:extLst>
      <p:ext uri="{BB962C8B-B14F-4D97-AF65-F5344CB8AC3E}">
        <p14:creationId xmlns:p14="http://schemas.microsoft.com/office/powerpoint/2010/main" val="199568750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7555285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81041558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91624867"/>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15778041"/>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233938"/>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Color 2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3035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Color 3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206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937342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Color 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08576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Color Layout 5">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810701"/>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Slide-Open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3960" y="2183302"/>
            <a:ext cx="11201854" cy="795687"/>
          </a:xfrm>
        </p:spPr>
        <p:txBody>
          <a:bodyPr>
            <a:noAutofit/>
          </a:bodyPr>
          <a:lstStyle>
            <a:lvl1pPr>
              <a:defRPr sz="4300" baseline="0">
                <a:solidFill>
                  <a:schemeClr val="accent1"/>
                </a:solidFill>
              </a:defRPr>
            </a:lvl1pPr>
          </a:lstStyle>
          <a:p>
            <a:r>
              <a:rPr lang="en-US" dirty="0" smtClean="0"/>
              <a:t>Microsoft Openness</a:t>
            </a:r>
            <a:endParaRPr lang="en-US" dirty="0"/>
          </a:p>
        </p:txBody>
      </p:sp>
      <p:sp>
        <p:nvSpPr>
          <p:cNvPr id="3" name="Subtitle 2"/>
          <p:cNvSpPr>
            <a:spLocks noGrp="1"/>
          </p:cNvSpPr>
          <p:nvPr>
            <p:ph type="subTitle" idx="1" hasCustomPrompt="1"/>
          </p:nvPr>
        </p:nvSpPr>
        <p:spPr>
          <a:xfrm>
            <a:off x="456955" y="3407348"/>
            <a:ext cx="11201854" cy="336160"/>
          </a:xfrm>
        </p:spPr>
        <p:txBody>
          <a:bodyPr>
            <a:noAutofit/>
          </a:bodyPr>
          <a:lstStyle>
            <a:lvl1pPr marL="0" indent="0" algn="l">
              <a:buNone/>
              <a:defRPr sz="210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Name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pPr/>
              <a:t>4/11/2013</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pPr/>
              <a:t>‹#›</a:t>
            </a:fld>
            <a:endParaRPr lang="en-US"/>
          </a:p>
        </p:txBody>
      </p:sp>
      <p:pic>
        <p:nvPicPr>
          <p:cNvPr id="20" name="Picture 19" descr="smallPinkBridge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29741" y="374379"/>
            <a:ext cx="2562339" cy="323447"/>
          </a:xfrm>
          <a:prstGeom prst="rect">
            <a:avLst/>
          </a:prstGeom>
        </p:spPr>
      </p:pic>
      <p:sp>
        <p:nvSpPr>
          <p:cNvPr id="9" name="Text Placeholder 8"/>
          <p:cNvSpPr>
            <a:spLocks noGrp="1"/>
          </p:cNvSpPr>
          <p:nvPr>
            <p:ph type="body" sz="quarter" idx="13" hasCustomPrompt="1"/>
          </p:nvPr>
        </p:nvSpPr>
        <p:spPr>
          <a:xfrm>
            <a:off x="457084" y="3834723"/>
            <a:ext cx="11202715" cy="996071"/>
          </a:xfrm>
        </p:spPr>
        <p:txBody>
          <a:bodyPr>
            <a:noAutofit/>
          </a:bodyPr>
          <a:lstStyle>
            <a:lvl1pPr marL="0" indent="0">
              <a:buNone/>
              <a:defRPr sz="1900" baseline="0"/>
            </a:lvl1pPr>
            <a:lvl2pPr marL="609493" indent="0">
              <a:buNone/>
              <a:defRPr sz="1900"/>
            </a:lvl2pPr>
            <a:lvl3pPr marL="1218987" indent="0">
              <a:buNone/>
              <a:defRPr sz="1900"/>
            </a:lvl3pPr>
            <a:lvl4pPr marL="1828480" indent="0">
              <a:buNone/>
              <a:defRPr sz="1900"/>
            </a:lvl4pPr>
            <a:lvl5pPr marL="2437973" indent="0">
              <a:buNone/>
              <a:defRPr sz="1900"/>
            </a:lvl5pPr>
          </a:lstStyle>
          <a:p>
            <a:pPr lvl="0"/>
            <a:r>
              <a:rPr lang="en-US" dirty="0" smtClean="0"/>
              <a:t>Title</a:t>
            </a:r>
          </a:p>
          <a:p>
            <a:pPr lvl="0"/>
            <a:r>
              <a:rPr lang="en-US" dirty="0" smtClean="0"/>
              <a:t>Microsoft Corporation</a:t>
            </a:r>
            <a:endParaRPr lang="en-US" dirty="0"/>
          </a:p>
        </p:txBody>
      </p:sp>
      <p:pic>
        <p:nvPicPr>
          <p:cNvPr id="16" name="Picture 15" descr="bridgebasetranspare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68" y="5156118"/>
            <a:ext cx="11753470" cy="1476135"/>
          </a:xfrm>
          <a:prstGeom prst="rect">
            <a:avLst/>
          </a:prstGeom>
        </p:spPr>
      </p:pic>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13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eft-Open Whit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pPr/>
              <a:t>4/11/2013</a:t>
            </a:fld>
            <a:endParaRPr lang="en-US"/>
          </a:p>
        </p:txBody>
      </p:sp>
      <p:sp>
        <p:nvSpPr>
          <p:cNvPr id="3" name="Footer Placeholder 2"/>
          <p:cNvSpPr>
            <a:spLocks noGrp="1"/>
          </p:cNvSpPr>
          <p:nvPr>
            <p:ph type="ftr" sz="quarter" idx="11"/>
          </p:nvPr>
        </p:nvSpPr>
        <p:spPr>
          <a:xfrm>
            <a:off x="4164515" y="6356352"/>
            <a:ext cx="3859795"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pPr/>
              <a:t>‹#›</a:t>
            </a:fld>
            <a:endParaRPr lang="en-US"/>
          </a:p>
        </p:txBody>
      </p:sp>
      <p:sp>
        <p:nvSpPr>
          <p:cNvPr id="5" name="Title Placeholder 1"/>
          <p:cNvSpPr>
            <a:spLocks noGrp="1"/>
          </p:cNvSpPr>
          <p:nvPr>
            <p:ph type="title"/>
          </p:nvPr>
        </p:nvSpPr>
        <p:spPr>
          <a:xfrm>
            <a:off x="416146"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427647" y="1107017"/>
            <a:ext cx="5052421" cy="5164667"/>
          </a:xfrm>
        </p:spPr>
        <p:txBody>
          <a:bodyPr>
            <a:normAutofit/>
          </a:bodyPr>
          <a:lstStyle>
            <a:lvl1pPr marL="380933" indent="-380933">
              <a:defRPr lang="en-US" sz="2100" kern="1200" dirty="0" smtClean="0">
                <a:solidFill>
                  <a:schemeClr val="bg1">
                    <a:lumMod val="50000"/>
                  </a:schemeClr>
                </a:solidFill>
                <a:latin typeface="Segoe Light"/>
                <a:ea typeface="+mn-ea"/>
                <a:cs typeface="+mn-cs"/>
              </a:defRPr>
            </a:lvl1pPr>
          </a:lstStyle>
          <a:p>
            <a:pPr marL="380933" lvl="0" indent="-380933" algn="l" defTabSz="609493" rtl="0" eaLnBrk="1" latinLnBrk="0" hangingPunct="1">
              <a:spcBef>
                <a:spcPct val="20000"/>
              </a:spcBef>
              <a:buClr>
                <a:schemeClr val="accent2"/>
              </a:buClr>
              <a:buFont typeface="Wingdings" pitchFamily="2" charset="2"/>
              <a:buChar char="§"/>
            </a:pPr>
            <a:r>
              <a:rPr lang="en-US" smtClean="0"/>
              <a:t>Click to edit Master text styles</a:t>
            </a:r>
          </a:p>
        </p:txBody>
      </p:sp>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68" y="5156118"/>
            <a:ext cx="11753470" cy="1476135"/>
          </a:xfrm>
          <a:prstGeom prst="rect">
            <a:avLst/>
          </a:prstGeom>
        </p:spPr>
      </p:pic>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69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Only-Open White">
    <p:spTree>
      <p:nvGrpSpPr>
        <p:cNvPr id="1" name=""/>
        <p:cNvGrpSpPr/>
        <p:nvPr/>
      </p:nvGrpSpPr>
      <p:grpSpPr>
        <a:xfrm>
          <a:off x="0" y="0"/>
          <a:ext cx="0" cy="0"/>
          <a:chOff x="0" y="0"/>
          <a:chExt cx="0" cy="0"/>
        </a:xfrm>
      </p:grpSpPr>
      <p:pic>
        <p:nvPicPr>
          <p:cNvPr id="7" name="Picture 6"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25425"/>
            <a:ext cx="11753470" cy="714524"/>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pPr/>
              <a:t>4/11/2013</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pPr/>
              <a:t>‹#›</a:t>
            </a:fld>
            <a:endParaRPr lang="en-US"/>
          </a:p>
        </p:txBody>
      </p:sp>
      <p:pic>
        <p:nvPicPr>
          <p:cNvPr id="8"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07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amp;Sub heading-Open White">
    <p:spTree>
      <p:nvGrpSpPr>
        <p:cNvPr id="1" name=""/>
        <p:cNvGrpSpPr/>
        <p:nvPr/>
      </p:nvGrpSpPr>
      <p:grpSpPr>
        <a:xfrm>
          <a:off x="0" y="0"/>
          <a:ext cx="0" cy="0"/>
          <a:chOff x="0" y="0"/>
          <a:chExt cx="0" cy="0"/>
        </a:xfrm>
      </p:grpSpPr>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31453"/>
            <a:ext cx="11753470" cy="714524"/>
          </a:xfrm>
        </p:spPr>
        <p:txBody>
          <a:bodyPr/>
          <a:lstStyle>
            <a:lvl1pPr>
              <a:defRPr sz="4000">
                <a:solidFill>
                  <a:schemeClr val="accent6"/>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pPr/>
              <a:t>4/11/2013</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pPr/>
              <a:t>‹#›</a:t>
            </a:fld>
            <a:endParaRPr lang="en-US"/>
          </a:p>
        </p:txBody>
      </p:sp>
      <p:sp>
        <p:nvSpPr>
          <p:cNvPr id="10" name="Text Placeholder 9"/>
          <p:cNvSpPr>
            <a:spLocks noGrp="1"/>
          </p:cNvSpPr>
          <p:nvPr>
            <p:ph type="body" sz="quarter" idx="13" hasCustomPrompt="1"/>
          </p:nvPr>
        </p:nvSpPr>
        <p:spPr>
          <a:xfrm>
            <a:off x="379564" y="837671"/>
            <a:ext cx="11752905" cy="605367"/>
          </a:xfrm>
        </p:spPr>
        <p:txBody>
          <a:bodyPr>
            <a:normAutofit/>
          </a:bodyPr>
          <a:lstStyle>
            <a:lvl1pPr marL="0" indent="0">
              <a:buNone/>
              <a:defRPr sz="2800" i="1">
                <a:solidFill>
                  <a:schemeClr val="tx2"/>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7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Open White">
    <p:spTree>
      <p:nvGrpSpPr>
        <p:cNvPr id="1" name=""/>
        <p:cNvGrpSpPr/>
        <p:nvPr/>
      </p:nvGrpSpPr>
      <p:grpSpPr>
        <a:xfrm>
          <a:off x="0" y="0"/>
          <a:ext cx="0" cy="0"/>
          <a:chOff x="0" y="0"/>
          <a:chExt cx="0" cy="0"/>
        </a:xfrm>
      </p:grpSpPr>
      <p:pic>
        <p:nvPicPr>
          <p:cNvPr id="9" name="Picture 8"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14" y="5359318"/>
            <a:ext cx="11753470" cy="1476135"/>
          </a:xfrm>
          <a:prstGeom prst="rect">
            <a:avLst/>
          </a:prstGeom>
        </p:spPr>
      </p:pic>
      <p:sp>
        <p:nvSpPr>
          <p:cNvPr id="3" name="Content Placeholder 2"/>
          <p:cNvSpPr>
            <a:spLocks noGrp="1"/>
          </p:cNvSpPr>
          <p:nvPr>
            <p:ph sz="half" idx="1"/>
          </p:nvPr>
        </p:nvSpPr>
        <p:spPr>
          <a:xfrm>
            <a:off x="435167" y="1092680"/>
            <a:ext cx="5557672"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pPr/>
              <a:t>4/11/2013</a:t>
            </a:fld>
            <a:endParaRPr lang="en-US"/>
          </a:p>
        </p:txBody>
      </p:sp>
      <p:sp>
        <p:nvSpPr>
          <p:cNvPr id="6" name="Footer Placeholder 5"/>
          <p:cNvSpPr>
            <a:spLocks noGrp="1"/>
          </p:cNvSpPr>
          <p:nvPr>
            <p:ph type="ftr" sz="quarter" idx="11"/>
          </p:nvPr>
        </p:nvSpPr>
        <p:spPr>
          <a:xfrm>
            <a:off x="4164515" y="6356352"/>
            <a:ext cx="385979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pPr/>
              <a:t>‹#›</a:t>
            </a:fld>
            <a:endParaRPr lang="en-US"/>
          </a:p>
        </p:txBody>
      </p:sp>
      <p:sp>
        <p:nvSpPr>
          <p:cNvPr id="8" name="Content Placeholder 2"/>
          <p:cNvSpPr>
            <a:spLocks noGrp="1"/>
          </p:cNvSpPr>
          <p:nvPr>
            <p:ph sz="half" idx="13"/>
          </p:nvPr>
        </p:nvSpPr>
        <p:spPr>
          <a:xfrm>
            <a:off x="6195987" y="1092680"/>
            <a:ext cx="5560141"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1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ransSlide-Open 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pPr/>
              <a:t>4/11/2013</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pPr/>
              <a:t>‹#›</a:t>
            </a:fld>
            <a:endParaRPr lang="en-US"/>
          </a:p>
        </p:txBody>
      </p:sp>
      <p:pic>
        <p:nvPicPr>
          <p:cNvPr id="7" name="Picture 6" descr="smallPinkBridge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29741" y="374379"/>
            <a:ext cx="2562339" cy="323447"/>
          </a:xfrm>
          <a:prstGeom prst="rect">
            <a:avLst/>
          </a:prstGeom>
        </p:spPr>
      </p:pic>
      <p:sp>
        <p:nvSpPr>
          <p:cNvPr id="8" name="Title 1"/>
          <p:cNvSpPr>
            <a:spLocks noGrp="1"/>
          </p:cNvSpPr>
          <p:nvPr>
            <p:ph type="ctrTitle" hasCustomPrompt="1"/>
          </p:nvPr>
        </p:nvSpPr>
        <p:spPr>
          <a:xfrm>
            <a:off x="433960" y="2607535"/>
            <a:ext cx="11201854" cy="728012"/>
          </a:xfrm>
        </p:spPr>
        <p:txBody>
          <a:bodyPr>
            <a:noAutofit/>
          </a:bodyPr>
          <a:lstStyle>
            <a:lvl1pPr>
              <a:defRPr sz="4300" baseline="0">
                <a:solidFill>
                  <a:schemeClr val="accent1"/>
                </a:solidFill>
              </a:defRPr>
            </a:lvl1pPr>
          </a:lstStyle>
          <a:p>
            <a:r>
              <a:rPr lang="en-US" dirty="0" smtClean="0"/>
              <a:t>Transitional slide title</a:t>
            </a:r>
            <a:endParaRPr lang="en-US" dirty="0"/>
          </a:p>
        </p:txBody>
      </p:sp>
      <p:sp>
        <p:nvSpPr>
          <p:cNvPr id="9" name="Subtitle 2"/>
          <p:cNvSpPr>
            <a:spLocks noGrp="1"/>
          </p:cNvSpPr>
          <p:nvPr>
            <p:ph type="subTitle" idx="1" hasCustomPrompt="1"/>
          </p:nvPr>
        </p:nvSpPr>
        <p:spPr>
          <a:xfrm>
            <a:off x="502947" y="3493572"/>
            <a:ext cx="11201854" cy="474579"/>
          </a:xfrm>
        </p:spPr>
        <p:txBody>
          <a:bodyPr>
            <a:noAutofit/>
          </a:bodyPr>
          <a:lstStyle>
            <a:lvl1pPr marL="0" indent="0" algn="l">
              <a:buNone/>
              <a:defRPr sz="2100" baseline="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Description</a:t>
            </a:r>
            <a:endParaRPr lang="en-US" dirty="0"/>
          </a:p>
        </p:txBody>
      </p:sp>
      <p:pic>
        <p:nvPicPr>
          <p:cNvPr id="10" name="Picture 9" descr="bridgebasetranspare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68" y="5156118"/>
            <a:ext cx="11753470" cy="1476135"/>
          </a:xfrm>
          <a:prstGeom prst="rect">
            <a:avLst/>
          </a:prstGeom>
        </p:spPr>
      </p:pic>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14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amp;Sub heading-Open White">
    <p:spTree>
      <p:nvGrpSpPr>
        <p:cNvPr id="1" name=""/>
        <p:cNvGrpSpPr/>
        <p:nvPr/>
      </p:nvGrpSpPr>
      <p:grpSpPr>
        <a:xfrm>
          <a:off x="0" y="0"/>
          <a:ext cx="0" cy="0"/>
          <a:chOff x="0" y="0"/>
          <a:chExt cx="0" cy="0"/>
        </a:xfrm>
      </p:grpSpPr>
      <p:sp>
        <p:nvSpPr>
          <p:cNvPr id="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4D4D4F">
                    <a:tint val="75000"/>
                  </a:srgbClr>
                </a:solidFill>
              </a:rPr>
              <a:pPr/>
              <a:t>4/11/2013</a:t>
            </a:fld>
            <a:endParaRPr lang="en-US">
              <a:solidFill>
                <a:srgbClr val="4D4D4F">
                  <a:tint val="75000"/>
                </a:srgbClr>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10" name="Text Placeholder 9"/>
          <p:cNvSpPr>
            <a:spLocks noGrp="1"/>
          </p:cNvSpPr>
          <p:nvPr>
            <p:ph type="body" sz="quarter" idx="13" hasCustomPrompt="1"/>
          </p:nvPr>
        </p:nvSpPr>
        <p:spPr>
          <a:xfrm>
            <a:off x="239122" y="832974"/>
            <a:ext cx="11752905" cy="605367"/>
          </a:xfrm>
        </p:spPr>
        <p:txBody>
          <a:bodyPr/>
          <a:lstStyle>
            <a:lvl1pPr marL="0" indent="0">
              <a:buNone/>
              <a:defRPr>
                <a:solidFill>
                  <a:schemeClr val="accent6"/>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6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Content&amp;Sub heading-Open White">
    <p:spTree>
      <p:nvGrpSpPr>
        <p:cNvPr id="1" name=""/>
        <p:cNvGrpSpPr/>
        <p:nvPr/>
      </p:nvGrpSpPr>
      <p:grpSpPr>
        <a:xfrm>
          <a:off x="0" y="0"/>
          <a:ext cx="0" cy="0"/>
          <a:chOff x="0" y="0"/>
          <a:chExt cx="0" cy="0"/>
        </a:xfrm>
      </p:grpSpPr>
      <p:pic>
        <p:nvPicPr>
          <p:cNvPr id="11" name="Picture 10"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19405"/>
            <a:ext cx="11753470" cy="714524"/>
          </a:xfrm>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9413" y="1443038"/>
            <a:ext cx="11753470" cy="45964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pPr/>
              <a:t>4/11/2013</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pPr/>
              <a:t>‹#›</a:t>
            </a:fld>
            <a:endParaRPr lang="en-US"/>
          </a:p>
        </p:txBody>
      </p:sp>
      <p:sp>
        <p:nvSpPr>
          <p:cNvPr id="10" name="Text Placeholder 9"/>
          <p:cNvSpPr>
            <a:spLocks noGrp="1"/>
          </p:cNvSpPr>
          <p:nvPr>
            <p:ph type="body" sz="quarter" idx="13" hasCustomPrompt="1"/>
          </p:nvPr>
        </p:nvSpPr>
        <p:spPr>
          <a:xfrm>
            <a:off x="379413" y="959098"/>
            <a:ext cx="11752905" cy="605367"/>
          </a:xfrm>
        </p:spPr>
        <p:txBody>
          <a:bodyPr/>
          <a:lstStyle>
            <a:lvl1pPr marL="0" indent="0">
              <a:buNone/>
              <a:defRPr>
                <a:solidFill>
                  <a:schemeClr val="tx2"/>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12"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7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02416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7"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9" name="Text Placeholder 8"/>
          <p:cNvSpPr>
            <a:spLocks noGrp="1"/>
          </p:cNvSpPr>
          <p:nvPr>
            <p:ph type="body" sz="quarter" idx="11" hasCustomPrompt="1"/>
          </p:nvPr>
        </p:nvSpPr>
        <p:spPr>
          <a:xfrm>
            <a:off x="512763" y="3219165"/>
            <a:ext cx="7513637"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spTree>
    <p:extLst>
      <p:ext uri="{BB962C8B-B14F-4D97-AF65-F5344CB8AC3E}">
        <p14:creationId xmlns:p14="http://schemas.microsoft.com/office/powerpoint/2010/main" val="265252327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28113605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988002631"/>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chemeClr val="accent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06376530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368278537"/>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65921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184642"/>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29514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8213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66205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1738452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Slide-Open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3960" y="2183302"/>
            <a:ext cx="11201854" cy="795687"/>
          </a:xfrm>
        </p:spPr>
        <p:txBody>
          <a:bodyPr>
            <a:noAutofit/>
          </a:bodyPr>
          <a:lstStyle>
            <a:lvl1pPr>
              <a:defRPr sz="4300" baseline="0">
                <a:solidFill>
                  <a:schemeClr val="accent1"/>
                </a:solidFill>
              </a:defRPr>
            </a:lvl1pPr>
          </a:lstStyle>
          <a:p>
            <a:r>
              <a:rPr lang="en-US" dirty="0" smtClean="0"/>
              <a:t>Microsoft Openness</a:t>
            </a:r>
            <a:endParaRPr lang="en-US" dirty="0"/>
          </a:p>
        </p:txBody>
      </p:sp>
      <p:sp>
        <p:nvSpPr>
          <p:cNvPr id="3" name="Subtitle 2"/>
          <p:cNvSpPr>
            <a:spLocks noGrp="1"/>
          </p:cNvSpPr>
          <p:nvPr>
            <p:ph type="subTitle" idx="1" hasCustomPrompt="1"/>
          </p:nvPr>
        </p:nvSpPr>
        <p:spPr>
          <a:xfrm>
            <a:off x="456955" y="3407348"/>
            <a:ext cx="11201854" cy="336160"/>
          </a:xfrm>
        </p:spPr>
        <p:txBody>
          <a:bodyPr>
            <a:noAutofit/>
          </a:bodyPr>
          <a:lstStyle>
            <a:lvl1pPr marL="0" indent="0" algn="l">
              <a:buNone/>
              <a:defRPr sz="210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Name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FFFFFF"/>
                </a:solidFill>
              </a:rPr>
              <a:pPr/>
              <a:t>4/11/2013</a:t>
            </a:fld>
            <a:endParaRPr lang="en-US">
              <a:solidFill>
                <a:srgbClr val="FFFFFF"/>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FFFFFF"/>
                </a:solidFill>
              </a:rPr>
              <a:pPr/>
              <a:t>‹#›</a:t>
            </a:fld>
            <a:endParaRPr lang="en-US">
              <a:solidFill>
                <a:srgbClr val="FFFFFF"/>
              </a:solidFill>
            </a:endParaRPr>
          </a:p>
        </p:txBody>
      </p:sp>
      <p:pic>
        <p:nvPicPr>
          <p:cNvPr id="20" name="Picture 19" descr="smallPinkBridge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29741" y="374379"/>
            <a:ext cx="2562339" cy="323447"/>
          </a:xfrm>
          <a:prstGeom prst="rect">
            <a:avLst/>
          </a:prstGeom>
        </p:spPr>
      </p:pic>
      <p:sp>
        <p:nvSpPr>
          <p:cNvPr id="9" name="Text Placeholder 8"/>
          <p:cNvSpPr>
            <a:spLocks noGrp="1"/>
          </p:cNvSpPr>
          <p:nvPr>
            <p:ph type="body" sz="quarter" idx="13" hasCustomPrompt="1"/>
          </p:nvPr>
        </p:nvSpPr>
        <p:spPr>
          <a:xfrm>
            <a:off x="457084" y="3834723"/>
            <a:ext cx="11202715" cy="996071"/>
          </a:xfrm>
        </p:spPr>
        <p:txBody>
          <a:bodyPr>
            <a:noAutofit/>
          </a:bodyPr>
          <a:lstStyle>
            <a:lvl1pPr marL="0" indent="0">
              <a:buNone/>
              <a:defRPr sz="1900" baseline="0"/>
            </a:lvl1pPr>
            <a:lvl2pPr marL="609493" indent="0">
              <a:buNone/>
              <a:defRPr sz="1900"/>
            </a:lvl2pPr>
            <a:lvl3pPr marL="1218987" indent="0">
              <a:buNone/>
              <a:defRPr sz="1900"/>
            </a:lvl3pPr>
            <a:lvl4pPr marL="1828480" indent="0">
              <a:buNone/>
              <a:defRPr sz="1900"/>
            </a:lvl4pPr>
            <a:lvl5pPr marL="2437973" indent="0">
              <a:buNone/>
              <a:defRPr sz="1900"/>
            </a:lvl5pPr>
          </a:lstStyle>
          <a:p>
            <a:pPr lvl="0"/>
            <a:r>
              <a:rPr lang="en-US" dirty="0" smtClean="0"/>
              <a:t>Title</a:t>
            </a:r>
          </a:p>
          <a:p>
            <a:pPr lvl="0"/>
            <a:r>
              <a:rPr lang="en-US" dirty="0" smtClean="0"/>
              <a:t>Microsoft Corporation</a:t>
            </a:r>
            <a:endParaRPr lang="en-US" dirty="0"/>
          </a:p>
        </p:txBody>
      </p:sp>
      <p:pic>
        <p:nvPicPr>
          <p:cNvPr id="16" name="Picture 15" descr="bridgebasetranspare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68" y="5156118"/>
            <a:ext cx="11753470" cy="1476135"/>
          </a:xfrm>
          <a:prstGeom prst="rect">
            <a:avLst/>
          </a:prstGeom>
        </p:spPr>
      </p:pic>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0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ef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FFFFFF"/>
                </a:solidFill>
              </a:rPr>
              <a:pPr/>
              <a:t>4/11/2013</a:t>
            </a:fld>
            <a:endParaRPr lang="en-US">
              <a:solidFill>
                <a:srgbClr val="FFFFFF"/>
              </a:solidFill>
            </a:endParaRPr>
          </a:p>
        </p:txBody>
      </p:sp>
      <p:sp>
        <p:nvSpPr>
          <p:cNvPr id="3" name="Footer Placeholder 2"/>
          <p:cNvSpPr>
            <a:spLocks noGrp="1"/>
          </p:cNvSpPr>
          <p:nvPr>
            <p:ph type="ftr" sz="quarter" idx="11"/>
          </p:nvPr>
        </p:nvSpPr>
        <p:spPr>
          <a:xfrm>
            <a:off x="4164515" y="6356352"/>
            <a:ext cx="3859795" cy="365125"/>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FFFFFF"/>
                </a:solidFill>
              </a:rPr>
              <a:pPr/>
              <a:t>‹#›</a:t>
            </a:fld>
            <a:endParaRPr lang="en-US">
              <a:solidFill>
                <a:srgbClr val="FFFFFF"/>
              </a:solidFill>
            </a:endParaRPr>
          </a:p>
        </p:txBody>
      </p:sp>
      <p:sp>
        <p:nvSpPr>
          <p:cNvPr id="5" name="Title Placeholder 1"/>
          <p:cNvSpPr>
            <a:spLocks noGrp="1"/>
          </p:cNvSpPr>
          <p:nvPr>
            <p:ph type="title"/>
          </p:nvPr>
        </p:nvSpPr>
        <p:spPr>
          <a:xfrm>
            <a:off x="416146"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427647" y="1107017"/>
            <a:ext cx="5052421" cy="5164667"/>
          </a:xfrm>
        </p:spPr>
        <p:txBody>
          <a:bodyPr>
            <a:normAutofit/>
          </a:bodyPr>
          <a:lstStyle>
            <a:lvl1pPr marL="380933" indent="-380933">
              <a:defRPr lang="en-US" sz="2100" kern="1200" dirty="0" smtClean="0">
                <a:solidFill>
                  <a:schemeClr val="bg1">
                    <a:lumMod val="50000"/>
                  </a:schemeClr>
                </a:solidFill>
                <a:latin typeface="Segoe Light"/>
                <a:ea typeface="+mn-ea"/>
                <a:cs typeface="+mn-cs"/>
              </a:defRPr>
            </a:lvl1pPr>
          </a:lstStyle>
          <a:p>
            <a:pPr marL="380933" lvl="0" indent="-380933" algn="l" defTabSz="609493" rtl="0" eaLnBrk="1" latinLnBrk="0" hangingPunct="1">
              <a:spcBef>
                <a:spcPct val="20000"/>
              </a:spcBef>
              <a:buClr>
                <a:schemeClr val="accent2"/>
              </a:buClr>
              <a:buFont typeface="Wingdings" pitchFamily="2" charset="2"/>
              <a:buChar char="§"/>
            </a:pPr>
            <a:r>
              <a:rPr lang="en-US" smtClean="0"/>
              <a:t>Click to edit Master text styles</a:t>
            </a:r>
          </a:p>
        </p:txBody>
      </p:sp>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68" y="5156118"/>
            <a:ext cx="11753470" cy="1476135"/>
          </a:xfrm>
          <a:prstGeom prst="rect">
            <a:avLst/>
          </a:prstGeom>
        </p:spPr>
      </p:pic>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73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Only-Open White">
    <p:spTree>
      <p:nvGrpSpPr>
        <p:cNvPr id="1" name=""/>
        <p:cNvGrpSpPr/>
        <p:nvPr/>
      </p:nvGrpSpPr>
      <p:grpSpPr>
        <a:xfrm>
          <a:off x="0" y="0"/>
          <a:ext cx="0" cy="0"/>
          <a:chOff x="0" y="0"/>
          <a:chExt cx="0" cy="0"/>
        </a:xfrm>
      </p:grpSpPr>
      <p:pic>
        <p:nvPicPr>
          <p:cNvPr id="7" name="Picture 6"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25425"/>
            <a:ext cx="11753470" cy="714524"/>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FFFFFF"/>
                </a:solidFill>
              </a:rPr>
              <a:pPr/>
              <a:t>4/11/2013</a:t>
            </a:fld>
            <a:endParaRPr lang="en-US">
              <a:solidFill>
                <a:srgbClr val="FFFFFF"/>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FFFFFF"/>
                </a:solidFill>
              </a:rPr>
              <a:pPr/>
              <a:t>‹#›</a:t>
            </a:fld>
            <a:endParaRPr lang="en-US">
              <a:solidFill>
                <a:srgbClr val="FFFFFF"/>
              </a:solidFill>
            </a:endParaRPr>
          </a:p>
        </p:txBody>
      </p:sp>
      <p:pic>
        <p:nvPicPr>
          <p:cNvPr id="8"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95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amp;Sub heading-Open White">
    <p:spTree>
      <p:nvGrpSpPr>
        <p:cNvPr id="1" name=""/>
        <p:cNvGrpSpPr/>
        <p:nvPr/>
      </p:nvGrpSpPr>
      <p:grpSpPr>
        <a:xfrm>
          <a:off x="0" y="0"/>
          <a:ext cx="0" cy="0"/>
          <a:chOff x="0" y="0"/>
          <a:chExt cx="0" cy="0"/>
        </a:xfrm>
      </p:grpSpPr>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31453"/>
            <a:ext cx="11753470" cy="714524"/>
          </a:xfrm>
        </p:spPr>
        <p:txBody>
          <a:bodyPr/>
          <a:lstStyle>
            <a:lvl1pPr>
              <a:defRPr sz="4000">
                <a:solidFill>
                  <a:schemeClr val="accent6"/>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FFFFFF"/>
                </a:solidFill>
              </a:rPr>
              <a:pPr/>
              <a:t>4/11/2013</a:t>
            </a:fld>
            <a:endParaRPr lang="en-US">
              <a:solidFill>
                <a:srgbClr val="FFFFFF"/>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FFFFFF"/>
                </a:solidFill>
              </a:rPr>
              <a:pPr/>
              <a:t>‹#›</a:t>
            </a:fld>
            <a:endParaRPr lang="en-US">
              <a:solidFill>
                <a:srgbClr val="FFFFFF"/>
              </a:solidFill>
            </a:endParaRPr>
          </a:p>
        </p:txBody>
      </p:sp>
      <p:sp>
        <p:nvSpPr>
          <p:cNvPr id="10" name="Text Placeholder 9"/>
          <p:cNvSpPr>
            <a:spLocks noGrp="1"/>
          </p:cNvSpPr>
          <p:nvPr>
            <p:ph type="body" sz="quarter" idx="13" hasCustomPrompt="1"/>
          </p:nvPr>
        </p:nvSpPr>
        <p:spPr>
          <a:xfrm>
            <a:off x="379564" y="837671"/>
            <a:ext cx="11752905" cy="605367"/>
          </a:xfrm>
        </p:spPr>
        <p:txBody>
          <a:bodyPr>
            <a:normAutofit/>
          </a:bodyPr>
          <a:lstStyle>
            <a:lvl1pPr marL="0" indent="0">
              <a:buNone/>
              <a:defRPr sz="2800" i="1">
                <a:solidFill>
                  <a:schemeClr val="tx2"/>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34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Open White">
    <p:spTree>
      <p:nvGrpSpPr>
        <p:cNvPr id="1" name=""/>
        <p:cNvGrpSpPr/>
        <p:nvPr/>
      </p:nvGrpSpPr>
      <p:grpSpPr>
        <a:xfrm>
          <a:off x="0" y="0"/>
          <a:ext cx="0" cy="0"/>
          <a:chOff x="0" y="0"/>
          <a:chExt cx="0" cy="0"/>
        </a:xfrm>
      </p:grpSpPr>
      <p:pic>
        <p:nvPicPr>
          <p:cNvPr id="9" name="Picture 8"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14" y="5359318"/>
            <a:ext cx="11753470" cy="1476135"/>
          </a:xfrm>
          <a:prstGeom prst="rect">
            <a:avLst/>
          </a:prstGeom>
        </p:spPr>
      </p:pic>
      <p:sp>
        <p:nvSpPr>
          <p:cNvPr id="3" name="Content Placeholder 2"/>
          <p:cNvSpPr>
            <a:spLocks noGrp="1"/>
          </p:cNvSpPr>
          <p:nvPr>
            <p:ph sz="half" idx="1"/>
          </p:nvPr>
        </p:nvSpPr>
        <p:spPr>
          <a:xfrm>
            <a:off x="435167" y="1092680"/>
            <a:ext cx="5557672"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FFFFFF"/>
                </a:solidFill>
              </a:rPr>
              <a:pPr/>
              <a:t>4/11/2013</a:t>
            </a:fld>
            <a:endParaRPr lang="en-US">
              <a:solidFill>
                <a:srgbClr val="FFFFFF"/>
              </a:solidFill>
            </a:endParaRPr>
          </a:p>
        </p:txBody>
      </p:sp>
      <p:sp>
        <p:nvSpPr>
          <p:cNvPr id="6" name="Footer Placeholder 5"/>
          <p:cNvSpPr>
            <a:spLocks noGrp="1"/>
          </p:cNvSpPr>
          <p:nvPr>
            <p:ph type="ftr" sz="quarter" idx="11"/>
          </p:nvPr>
        </p:nvSpPr>
        <p:spPr>
          <a:xfrm>
            <a:off x="4164515" y="6356352"/>
            <a:ext cx="3859795" cy="365125"/>
          </a:xfrm>
          <a:prstGeom prst="rect">
            <a:avLst/>
          </a:prstGeom>
        </p:spPr>
        <p:txBody>
          <a:bodyPr/>
          <a:lstStyle/>
          <a:p>
            <a:endParaRPr lang="en-US">
              <a:solidFill>
                <a:srgbClr val="FFFFFF"/>
              </a:solidFill>
            </a:endParaRPr>
          </a:p>
        </p:txBody>
      </p:sp>
      <p:sp>
        <p:nvSpPr>
          <p:cNvPr id="7" name="Slide Number Placeholder 6"/>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6195987" y="1092680"/>
            <a:ext cx="5560141"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23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2"/>
            <a:ext cx="11173090" cy="886396"/>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07868" y="1447800"/>
            <a:ext cx="11173090" cy="26673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58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ransSlide-Open 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FFFFFF"/>
                </a:solidFill>
              </a:rPr>
              <a:pPr/>
              <a:t>4/11/2013</a:t>
            </a:fld>
            <a:endParaRPr lang="en-US">
              <a:solidFill>
                <a:srgbClr val="FFFFFF"/>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FFFFFF"/>
                </a:solidFill>
              </a:rPr>
              <a:pPr/>
              <a:t>‹#›</a:t>
            </a:fld>
            <a:endParaRPr lang="en-US">
              <a:solidFill>
                <a:srgbClr val="FFFFFF"/>
              </a:solidFill>
            </a:endParaRPr>
          </a:p>
        </p:txBody>
      </p:sp>
      <p:pic>
        <p:nvPicPr>
          <p:cNvPr id="7" name="Picture 6" descr="smallPinkBridge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29741" y="374379"/>
            <a:ext cx="2562339" cy="323447"/>
          </a:xfrm>
          <a:prstGeom prst="rect">
            <a:avLst/>
          </a:prstGeom>
        </p:spPr>
      </p:pic>
      <p:sp>
        <p:nvSpPr>
          <p:cNvPr id="8" name="Title 1"/>
          <p:cNvSpPr>
            <a:spLocks noGrp="1"/>
          </p:cNvSpPr>
          <p:nvPr>
            <p:ph type="ctrTitle" hasCustomPrompt="1"/>
          </p:nvPr>
        </p:nvSpPr>
        <p:spPr>
          <a:xfrm>
            <a:off x="433960" y="2607535"/>
            <a:ext cx="11201854" cy="728012"/>
          </a:xfrm>
        </p:spPr>
        <p:txBody>
          <a:bodyPr>
            <a:noAutofit/>
          </a:bodyPr>
          <a:lstStyle>
            <a:lvl1pPr>
              <a:defRPr sz="4300" baseline="0">
                <a:solidFill>
                  <a:schemeClr val="accent1"/>
                </a:solidFill>
              </a:defRPr>
            </a:lvl1pPr>
          </a:lstStyle>
          <a:p>
            <a:r>
              <a:rPr lang="en-US" dirty="0" smtClean="0"/>
              <a:t>Transitional slide title</a:t>
            </a:r>
            <a:endParaRPr lang="en-US" dirty="0"/>
          </a:p>
        </p:txBody>
      </p:sp>
      <p:sp>
        <p:nvSpPr>
          <p:cNvPr id="9" name="Subtitle 2"/>
          <p:cNvSpPr>
            <a:spLocks noGrp="1"/>
          </p:cNvSpPr>
          <p:nvPr>
            <p:ph type="subTitle" idx="1" hasCustomPrompt="1"/>
          </p:nvPr>
        </p:nvSpPr>
        <p:spPr>
          <a:xfrm>
            <a:off x="502947" y="3493572"/>
            <a:ext cx="11201854" cy="474579"/>
          </a:xfrm>
        </p:spPr>
        <p:txBody>
          <a:bodyPr>
            <a:noAutofit/>
          </a:bodyPr>
          <a:lstStyle>
            <a:lvl1pPr marL="0" indent="0" algn="l">
              <a:buNone/>
              <a:defRPr sz="2100" baseline="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Description</a:t>
            </a:r>
            <a:endParaRPr lang="en-US" dirty="0"/>
          </a:p>
        </p:txBody>
      </p:sp>
      <p:pic>
        <p:nvPicPr>
          <p:cNvPr id="10" name="Picture 9" descr="bridgebasetranspare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68" y="5156118"/>
            <a:ext cx="11753470" cy="1476135"/>
          </a:xfrm>
          <a:prstGeom prst="rect">
            <a:avLst/>
          </a:prstGeom>
        </p:spPr>
      </p:pic>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7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amp;Sub heading-Open White">
    <p:spTree>
      <p:nvGrpSpPr>
        <p:cNvPr id="1" name=""/>
        <p:cNvGrpSpPr/>
        <p:nvPr/>
      </p:nvGrpSpPr>
      <p:grpSpPr>
        <a:xfrm>
          <a:off x="0" y="0"/>
          <a:ext cx="0" cy="0"/>
          <a:chOff x="0" y="0"/>
          <a:chExt cx="0" cy="0"/>
        </a:xfrm>
      </p:grpSpPr>
      <p:sp>
        <p:nvSpPr>
          <p:cNvPr id="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4D4D4F">
                    <a:tint val="75000"/>
                  </a:srgbClr>
                </a:solidFill>
              </a:rPr>
              <a:pPr/>
              <a:t>4/11/2013</a:t>
            </a:fld>
            <a:endParaRPr lang="en-US">
              <a:solidFill>
                <a:srgbClr val="4D4D4F">
                  <a:tint val="75000"/>
                </a:srgbClr>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10" name="Text Placeholder 9"/>
          <p:cNvSpPr>
            <a:spLocks noGrp="1"/>
          </p:cNvSpPr>
          <p:nvPr>
            <p:ph type="body" sz="quarter" idx="13" hasCustomPrompt="1"/>
          </p:nvPr>
        </p:nvSpPr>
        <p:spPr>
          <a:xfrm>
            <a:off x="239122" y="832974"/>
            <a:ext cx="11752905" cy="605367"/>
          </a:xfrm>
        </p:spPr>
        <p:txBody>
          <a:bodyPr/>
          <a:lstStyle>
            <a:lvl1pPr marL="0" indent="0">
              <a:buNone/>
              <a:defRPr>
                <a:solidFill>
                  <a:schemeClr val="accent6"/>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59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Content&amp;Sub heading-Open White">
    <p:spTree>
      <p:nvGrpSpPr>
        <p:cNvPr id="1" name=""/>
        <p:cNvGrpSpPr/>
        <p:nvPr/>
      </p:nvGrpSpPr>
      <p:grpSpPr>
        <a:xfrm>
          <a:off x="0" y="0"/>
          <a:ext cx="0" cy="0"/>
          <a:chOff x="0" y="0"/>
          <a:chExt cx="0" cy="0"/>
        </a:xfrm>
      </p:grpSpPr>
      <p:pic>
        <p:nvPicPr>
          <p:cNvPr id="11" name="Picture 10" descr="bridgeba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19405"/>
            <a:ext cx="11753470" cy="714524"/>
          </a:xfrm>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9413" y="1443038"/>
            <a:ext cx="11753470" cy="45964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16ECF9-34CC-CA4E-B3D1-CF9EF236EEAB}" type="datetimeFigureOut">
              <a:rPr lang="en-US" smtClean="0">
                <a:solidFill>
                  <a:srgbClr val="FFFFFF"/>
                </a:solidFill>
              </a:rPr>
              <a:pPr/>
              <a:t>4/11/2013</a:t>
            </a:fld>
            <a:endParaRPr lang="en-US">
              <a:solidFill>
                <a:srgbClr val="FFFFFF"/>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B6EE2EA2-8AA4-1040-9401-62E407DDDA8A}" type="slidenum">
              <a:rPr lang="en-US" smtClean="0">
                <a:solidFill>
                  <a:srgbClr val="FFFFFF"/>
                </a:solidFill>
              </a:rPr>
              <a:pPr/>
              <a:t>‹#›</a:t>
            </a:fld>
            <a:endParaRPr lang="en-US">
              <a:solidFill>
                <a:srgbClr val="FFFFFF"/>
              </a:solidFill>
            </a:endParaRPr>
          </a:p>
        </p:txBody>
      </p:sp>
      <p:sp>
        <p:nvSpPr>
          <p:cNvPr id="10" name="Text Placeholder 9"/>
          <p:cNvSpPr>
            <a:spLocks noGrp="1"/>
          </p:cNvSpPr>
          <p:nvPr>
            <p:ph type="body" sz="quarter" idx="13" hasCustomPrompt="1"/>
          </p:nvPr>
        </p:nvSpPr>
        <p:spPr>
          <a:xfrm>
            <a:off x="379413" y="959098"/>
            <a:ext cx="11752905" cy="605367"/>
          </a:xfrm>
        </p:spPr>
        <p:txBody>
          <a:bodyPr/>
          <a:lstStyle>
            <a:lvl1pPr marL="0" indent="0">
              <a:buNone/>
              <a:defRPr>
                <a:solidFill>
                  <a:schemeClr val="tx2"/>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12"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11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0442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643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64105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293930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99918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026065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8">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9037" r="15952"/>
          <a:stretch/>
        </p:blipFill>
        <p:spPr>
          <a:xfrm flipH="1">
            <a:off x="-1" y="4"/>
            <a:ext cx="12188825" cy="6857996"/>
          </a:xfrm>
          <a:prstGeom prst="rect">
            <a:avLst/>
          </a:prstGeom>
        </p:spPr>
      </p:pic>
      <p:sp>
        <p:nvSpPr>
          <p:cNvPr id="18" name="Rectangle 17"/>
          <p:cNvSpPr/>
          <p:nvPr userDrawn="1"/>
        </p:nvSpPr>
        <p:spPr bwMode="gray">
          <a:xfrm>
            <a:off x="356847" y="1187621"/>
            <a:ext cx="717014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10" tIns="143448" rIns="179310" bIns="143448"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56847" y="1187620"/>
            <a:ext cx="7170141" cy="2689656"/>
          </a:xfrm>
          <a:noFill/>
        </p:spPr>
        <p:txBody>
          <a:bodyPr vert="horz" wrap="square" lIns="146304" tIns="91440" rIns="146304" bIns="91440" rtlCol="0" anchor="t" anchorCtr="0">
            <a:noAutofit/>
          </a:bodyPr>
          <a:lstStyle>
            <a:lvl1pPr>
              <a:defRPr lang="en-US" sz="5295"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358362" y="3877271"/>
            <a:ext cx="5975117" cy="1793104"/>
          </a:xfrm>
        </p:spPr>
        <p:txBody>
          <a:bodyPr tIns="109728" bIns="109728">
            <a:noAutofit/>
          </a:bodyPr>
          <a:lstStyle>
            <a:lvl1pPr marL="0" indent="0">
              <a:spcBef>
                <a:spcPts val="0"/>
              </a:spcBef>
              <a:buNone/>
              <a:defRPr sz="3138">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97166" y="472246"/>
            <a:ext cx="2031716" cy="326520"/>
          </a:xfrm>
          <a:prstGeom prst="rect">
            <a:avLst/>
          </a:prstGeom>
        </p:spPr>
      </p:pic>
    </p:spTree>
    <p:extLst>
      <p:ext uri="{BB962C8B-B14F-4D97-AF65-F5344CB8AC3E}">
        <p14:creationId xmlns:p14="http://schemas.microsoft.com/office/powerpoint/2010/main" val="953503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9786927"/>
      </p:ext>
    </p:extLst>
  </p:cSld>
  <p:clrMap bg1="lt1" tx1="dk1" bg2="lt2" tx2="dk2" accent1="accent1" accent2="accent2" accent3="accent3" accent4="accent4" accent5="accent5" accent6="accent6" hlink="hlink" folHlink="folHlink"/>
  <p:sldLayoutIdLst>
    <p:sldLayoutId id="2147483744" r:id="rId1"/>
    <p:sldLayoutId id="2147483735" r:id="rId2"/>
    <p:sldLayoutId id="2147483736" r:id="rId3"/>
    <p:sldLayoutId id="2147483739" r:id="rId4"/>
    <p:sldLayoutId id="2147483740" r:id="rId5"/>
    <p:sldLayoutId id="2147483742" r:id="rId6"/>
    <p:sldLayoutId id="2147483743" r:id="rId7"/>
    <p:sldLayoutId id="2147483813" r:id="rId8"/>
    <p:sldLayoutId id="2147483814" r:id="rId9"/>
    <p:sldLayoutId id="2147483815" r:id="rId10"/>
    <p:sldLayoutId id="2147483816" r:id="rId11"/>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501339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6" r:id="rId13"/>
    <p:sldLayoutId id="2147483777" r:id="rId14"/>
    <p:sldLayoutId id="2147483779" r:id="rId15"/>
    <p:sldLayoutId id="2147483782" r:id="rId16"/>
    <p:sldLayoutId id="2147483783" r:id="rId17"/>
    <p:sldLayoutId id="2147483784" r:id="rId18"/>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9176158"/>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31.xml"/><Relationship Id="rId7" Type="http://schemas.microsoft.com/office/2007/relationships/hdphoto" Target="../media/hdphoto3.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0.tiff"/><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1.wma"/><Relationship Id="rId7" Type="http://schemas.openxmlformats.org/officeDocument/2006/relationships/image" Target="../media/image18.png"/><Relationship Id="rId2" Type="http://schemas.microsoft.com/office/2007/relationships/media" Target="../media/media11.wma"/><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5.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2.wma"/><Relationship Id="rId7" Type="http://schemas.openxmlformats.org/officeDocument/2006/relationships/image" Target="../media/image18.png"/><Relationship Id="rId2" Type="http://schemas.microsoft.com/office/2007/relationships/media" Target="../media/media12.wma"/><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5.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slideLayout" Target="../slideLayouts/slideLayout5.xml"/><Relationship Id="rId7" Type="http://schemas.openxmlformats.org/officeDocument/2006/relationships/image" Target="../media/image42.png"/><Relationship Id="rId12" Type="http://schemas.openxmlformats.org/officeDocument/2006/relationships/image" Target="../media/image47.png"/><Relationship Id="rId17" Type="http://schemas.microsoft.com/office/2007/relationships/hdphoto" Target="../media/hdphoto6.wdp"/><Relationship Id="rId2" Type="http://schemas.openxmlformats.org/officeDocument/2006/relationships/audio" Target="../media/media13.wma"/><Relationship Id="rId16" Type="http://schemas.openxmlformats.org/officeDocument/2006/relationships/image" Target="../media/image50.png"/><Relationship Id="rId20" Type="http://schemas.openxmlformats.org/officeDocument/2006/relationships/image" Target="../media/image11.png"/><Relationship Id="rId1" Type="http://schemas.microsoft.com/office/2007/relationships/media" Target="../media/media13.wma"/><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microsoft.com/office/2007/relationships/hdphoto" Target="../media/hdphoto5.wdp"/><Relationship Id="rId10" Type="http://schemas.openxmlformats.org/officeDocument/2006/relationships/image" Target="../media/image45.png"/><Relationship Id="rId19" Type="http://schemas.microsoft.com/office/2007/relationships/hdphoto" Target="../media/hdphoto7.wdp"/><Relationship Id="rId4" Type="http://schemas.openxmlformats.org/officeDocument/2006/relationships/notesSlide" Target="../notesSlides/notesSlide12.xml"/><Relationship Id="rId9" Type="http://schemas.openxmlformats.org/officeDocument/2006/relationships/image" Target="../media/image44.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54.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png"/><Relationship Id="rId4" Type="http://schemas.openxmlformats.org/officeDocument/2006/relationships/notesSlide" Target="../notesSlides/notesSlide13.xml"/><Relationship Id="rId9" Type="http://schemas.openxmlformats.org/officeDocument/2006/relationships/image" Target="../media/image30.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1.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9" Type="http://schemas.openxmlformats.org/officeDocument/2006/relationships/image" Target="../media/image89.png"/><Relationship Id="rId21" Type="http://schemas.openxmlformats.org/officeDocument/2006/relationships/image" Target="../media/image71.png"/><Relationship Id="rId34" Type="http://schemas.openxmlformats.org/officeDocument/2006/relationships/image" Target="../media/image84.png"/><Relationship Id="rId42" Type="http://schemas.openxmlformats.org/officeDocument/2006/relationships/image" Target="../media/image92.png"/><Relationship Id="rId47" Type="http://schemas.openxmlformats.org/officeDocument/2006/relationships/image" Target="../media/image97.png"/><Relationship Id="rId50" Type="http://schemas.openxmlformats.org/officeDocument/2006/relationships/image" Target="../media/image100.png"/><Relationship Id="rId55" Type="http://schemas.openxmlformats.org/officeDocument/2006/relationships/image" Target="../media/image105.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png"/><Relationship Id="rId46" Type="http://schemas.openxmlformats.org/officeDocument/2006/relationships/image" Target="../media/image96.png"/><Relationship Id="rId2" Type="http://schemas.microsoft.com/office/2007/relationships/media" Target="../media/media16.wma"/><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41" Type="http://schemas.openxmlformats.org/officeDocument/2006/relationships/image" Target="../media/image91.png"/><Relationship Id="rId54" Type="http://schemas.openxmlformats.org/officeDocument/2006/relationships/image" Target="../media/image104.png"/><Relationship Id="rId1" Type="http://schemas.openxmlformats.org/officeDocument/2006/relationships/tags" Target="../tags/tag4.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37" Type="http://schemas.openxmlformats.org/officeDocument/2006/relationships/image" Target="../media/image87.png"/><Relationship Id="rId40" Type="http://schemas.openxmlformats.org/officeDocument/2006/relationships/image" Target="../media/image90.png"/><Relationship Id="rId45" Type="http://schemas.openxmlformats.org/officeDocument/2006/relationships/image" Target="../media/image95.png"/><Relationship Id="rId53" Type="http://schemas.openxmlformats.org/officeDocument/2006/relationships/image" Target="../media/image103.png"/><Relationship Id="rId58" Type="http://schemas.openxmlformats.org/officeDocument/2006/relationships/image" Target="../media/image11.png"/><Relationship Id="rId5" Type="http://schemas.openxmlformats.org/officeDocument/2006/relationships/notesSlide" Target="../notesSlides/notesSlide14.xml"/><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49" Type="http://schemas.openxmlformats.org/officeDocument/2006/relationships/image" Target="../media/image99.png"/><Relationship Id="rId57" Type="http://schemas.openxmlformats.org/officeDocument/2006/relationships/image" Target="../media/image107.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png"/><Relationship Id="rId44" Type="http://schemas.openxmlformats.org/officeDocument/2006/relationships/image" Target="../media/image94.png"/><Relationship Id="rId52" Type="http://schemas.openxmlformats.org/officeDocument/2006/relationships/image" Target="../media/image102.png"/><Relationship Id="rId4" Type="http://schemas.openxmlformats.org/officeDocument/2006/relationships/slideLayout" Target="../slideLayouts/slideLayout5.xml"/><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93.png"/><Relationship Id="rId48" Type="http://schemas.openxmlformats.org/officeDocument/2006/relationships/image" Target="../media/image98.png"/><Relationship Id="rId56" Type="http://schemas.openxmlformats.org/officeDocument/2006/relationships/image" Target="../media/image106.png"/><Relationship Id="rId8" Type="http://schemas.openxmlformats.org/officeDocument/2006/relationships/image" Target="../media/image58.png"/><Relationship Id="rId51" Type="http://schemas.openxmlformats.org/officeDocument/2006/relationships/image" Target="../media/image101.png"/><Relationship Id="rId3" Type="http://schemas.openxmlformats.org/officeDocument/2006/relationships/audio" Target="../media/media16.wm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0.tiff"/><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0.wma"/><Relationship Id="rId7" Type="http://schemas.openxmlformats.org/officeDocument/2006/relationships/image" Target="../media/image108.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notesSlide" Target="../notesSlides/notesSlide17.xml"/><Relationship Id="rId5" Type="http://schemas.openxmlformats.org/officeDocument/2006/relationships/slideLayout" Target="../slideLayouts/slideLayout5.xml"/><Relationship Id="rId4" Type="http://schemas.openxmlformats.org/officeDocument/2006/relationships/audio" Target="../media/media20.wma"/></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microsoft.com/office/2007/relationships/hdphoto" Target="../media/hdphoto3.wdp"/><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1.png"/><Relationship Id="rId5" Type="http://schemas.openxmlformats.org/officeDocument/2006/relationships/image" Target="../media/image10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110.jpeg"/><Relationship Id="rId5" Type="http://schemas.openxmlformats.org/officeDocument/2006/relationships/hyperlink" Target="http://datos.gov.co/" TargetMode="Externa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microsoft.com/office/2007/relationships/hdphoto" Target="../media/hdphoto3.wdp"/><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1.png"/><Relationship Id="rId5" Type="http://schemas.openxmlformats.org/officeDocument/2006/relationships/image" Target="../media/image111.jpe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12.png"/><Relationship Id="rId5" Type="http://schemas.openxmlformats.org/officeDocument/2006/relationships/hyperlink" Target="http://www.freebsd.org/logo/logo-full.png" TargetMode="External"/><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notesSlide" Target="../notesSlides/notesSlide24.xml"/><Relationship Id="rId9" Type="http://schemas.openxmlformats.org/officeDocument/2006/relationships/image" Target="../media/image117.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13.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1.png"/><Relationship Id="rId5" Type="http://schemas.openxmlformats.org/officeDocument/2006/relationships/image" Target="../media/image14.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1.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1.png"/><Relationship Id="rId5" Type="http://schemas.openxmlformats.org/officeDocument/2006/relationships/image" Target="../media/image16.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7.wma"/><Relationship Id="rId7" Type="http://schemas.openxmlformats.org/officeDocument/2006/relationships/image" Target="../media/image18.png"/><Relationship Id="rId2" Type="http://schemas.microsoft.com/office/2007/relationships/media" Target="../media/media7.wma"/><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5.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2.png"/><Relationship Id="rId12" Type="http://schemas.openxmlformats.org/officeDocument/2006/relationships/image" Target="../media/image11.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jpeg"/><Relationship Id="rId10" Type="http://schemas.openxmlformats.org/officeDocument/2006/relationships/image" Target="../media/image24.png"/><Relationship Id="rId4" Type="http://schemas.openxmlformats.org/officeDocument/2006/relationships/notesSlide" Target="../notesSlides/notesSlide7.xml"/><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hyperlink" Target="http://upload.wikimedia.org/wikipedia/en/d/d8/Firefox_3.5_logo.png" TargetMode="External"/><Relationship Id="rId13" Type="http://schemas.openxmlformats.org/officeDocument/2006/relationships/image" Target="../media/image32.png"/><Relationship Id="rId18" Type="http://schemas.openxmlformats.org/officeDocument/2006/relationships/image" Target="../media/image36.png"/><Relationship Id="rId3" Type="http://schemas.openxmlformats.org/officeDocument/2006/relationships/slideLayout" Target="../slideLayouts/slideLayout4.xml"/><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audio" Target="../media/media9.wma"/><Relationship Id="rId16" Type="http://schemas.openxmlformats.org/officeDocument/2006/relationships/image" Target="../media/image34.png"/><Relationship Id="rId20" Type="http://schemas.openxmlformats.org/officeDocument/2006/relationships/image" Target="../media/image38.png"/><Relationship Id="rId1" Type="http://schemas.microsoft.com/office/2007/relationships/media" Target="../media/media9.wma"/><Relationship Id="rId6" Type="http://schemas.openxmlformats.org/officeDocument/2006/relationships/hyperlink" Target="http://upload.wikimedia.org/wikipedia/commons/3/34/Mozilla_Firefox_wordmark.svg" TargetMode="External"/><Relationship Id="rId11" Type="http://schemas.openxmlformats.org/officeDocument/2006/relationships/image" Target="../media/image30.tiff"/><Relationship Id="rId5" Type="http://schemas.openxmlformats.org/officeDocument/2006/relationships/image" Target="../media/image26.png"/><Relationship Id="rId15" Type="http://schemas.openxmlformats.org/officeDocument/2006/relationships/hyperlink" Target="http://nodejs.org/logos/nodejs-light.eps" TargetMode="External"/><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notesSlide" Target="../notesSlides/notesSlide8.xml"/><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38067" y="1768475"/>
            <a:ext cx="11950757" cy="1994392"/>
          </a:xfrm>
        </p:spPr>
        <p:txBody>
          <a:bodyPr/>
          <a:lstStyle/>
          <a:p>
            <a:r>
              <a:rPr lang="ru-RU" sz="7000" dirty="0" smtClean="0">
                <a:solidFill>
                  <a:schemeClr val="bg2"/>
                </a:solidFill>
              </a:rPr>
              <a:t>Открытые технологии </a:t>
            </a:r>
            <a:r>
              <a:rPr lang="en-US" sz="7000" dirty="0" smtClean="0">
                <a:solidFill>
                  <a:schemeClr val="bg2"/>
                </a:solidFill>
              </a:rPr>
              <a:t>Microsoft</a:t>
            </a:r>
          </a:p>
        </p:txBody>
      </p:sp>
      <p:sp>
        <p:nvSpPr>
          <p:cNvPr id="4" name="Title 1"/>
          <p:cNvSpPr txBox="1">
            <a:spLocks/>
          </p:cNvSpPr>
          <p:nvPr/>
        </p:nvSpPr>
        <p:spPr>
          <a:xfrm>
            <a:off x="601209" y="3090328"/>
            <a:ext cx="11022040" cy="1107600"/>
          </a:xfrm>
          <a:prstGeom prst="rect">
            <a:avLst/>
          </a:prstGeom>
        </p:spPr>
        <p:txBody>
          <a:bodyPr vert="horz" lIns="121899" tIns="60949" rIns="121899" bIns="60949" rtlCol="0" anchor="t" anchorCtr="0">
            <a:noAutofit/>
          </a:bodyPr>
          <a:lstStyle>
            <a:lvl1pPr algn="l" defTabSz="609493" rtl="0" eaLnBrk="1" latinLnBrk="0" hangingPunct="1">
              <a:spcBef>
                <a:spcPct val="0"/>
              </a:spcBef>
              <a:buNone/>
              <a:defRPr sz="4300" kern="1200" spc="-67" baseline="0">
                <a:solidFill>
                  <a:schemeClr val="accent1"/>
                </a:solidFill>
                <a:latin typeface="Segoe Light"/>
                <a:ea typeface="+mj-ea"/>
                <a:cs typeface="+mj-cs"/>
              </a:defRPr>
            </a:lvl1pPr>
          </a:lstStyle>
          <a:p>
            <a:endParaRPr lang="en-US" sz="4400" dirty="0">
              <a:gradFill>
                <a:gsLst>
                  <a:gs pos="0">
                    <a:srgbClr val="FFFFFF"/>
                  </a:gs>
                  <a:gs pos="100000">
                    <a:srgbClr val="FFFFFF"/>
                  </a:gs>
                </a:gsLst>
                <a:lin ang="5400000" scaled="0"/>
              </a:gradFill>
              <a:latin typeface="Segoe Light" pitchFamily="34" charset="0"/>
            </a:endParaRPr>
          </a:p>
        </p:txBody>
      </p:sp>
      <p:sp>
        <p:nvSpPr>
          <p:cNvPr id="12" name="Rectangle 11"/>
          <p:cNvSpPr/>
          <p:nvPr/>
        </p:nvSpPr>
        <p:spPr>
          <a:xfrm>
            <a:off x="8770409" y="1149367"/>
            <a:ext cx="3046413" cy="769441"/>
          </a:xfrm>
          <a:prstGeom prst="rect">
            <a:avLst/>
          </a:prstGeom>
        </p:spPr>
        <p:txBody>
          <a:bodyPr>
            <a:spAutoFit/>
          </a:bodyPr>
          <a:lstStyle/>
          <a:p>
            <a:endParaRPr lang="en-US" sz="4400" dirty="0">
              <a:gradFill>
                <a:gsLst>
                  <a:gs pos="0">
                    <a:srgbClr val="FFFFFF"/>
                  </a:gs>
                  <a:gs pos="100000">
                    <a:srgbClr val="FFFFFF"/>
                  </a:gs>
                </a:gsLst>
                <a:lin ang="5400000" scaled="0"/>
              </a:gradFill>
              <a:latin typeface="Segoe Light" pitchFamily="34" charset="0"/>
            </a:endParaRPr>
          </a:p>
        </p:txBody>
      </p:sp>
      <p:pic>
        <p:nvPicPr>
          <p:cNvPr id="15" name="Picture 14" descr="smallPinkBridge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741" y="374379"/>
            <a:ext cx="2562339" cy="323447"/>
          </a:xfrm>
          <a:prstGeom prst="rect">
            <a:avLst/>
          </a:prstGeom>
        </p:spPr>
      </p:pic>
      <p:pic>
        <p:nvPicPr>
          <p:cNvPr id="16" name="Picture 15" descr="bridgebasetransparent.png"/>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38068" y="5573038"/>
            <a:ext cx="9182157" cy="1153200"/>
          </a:xfrm>
          <a:prstGeom prst="rect">
            <a:avLst/>
          </a:prstGeom>
        </p:spPr>
      </p:pic>
      <p:sp>
        <p:nvSpPr>
          <p:cNvPr id="8" name="Text Placeholder 4"/>
          <p:cNvSpPr txBox="1">
            <a:spLocks/>
          </p:cNvSpPr>
          <p:nvPr/>
        </p:nvSpPr>
        <p:spPr>
          <a:xfrm>
            <a:off x="238068" y="3807512"/>
            <a:ext cx="5440168" cy="2068259"/>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SzPct val="90000"/>
              <a:buFont typeface="Arial" pitchFamily="34" charse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dirty="0" smtClean="0">
                <a:solidFill>
                  <a:srgbClr val="3F3F3F"/>
                </a:solidFill>
              </a:rPr>
              <a:t>Ross Gardler</a:t>
            </a:r>
          </a:p>
          <a:p>
            <a:r>
              <a:rPr dirty="0" smtClean="0">
                <a:solidFill>
                  <a:srgbClr val="3F3F3F"/>
                </a:solidFill>
              </a:rPr>
              <a:t>Senior Technology Evangelist</a:t>
            </a:r>
          </a:p>
          <a:p>
            <a:r>
              <a:rPr lang="en-US" dirty="0" smtClean="0">
                <a:solidFill>
                  <a:srgbClr val="3F3F3F"/>
                </a:solidFill>
              </a:rPr>
              <a:t>MS Open Technologies</a:t>
            </a:r>
            <a:endParaRPr dirty="0" smtClean="0">
              <a:solidFill>
                <a:srgbClr val="3F3F3F"/>
              </a:solidFill>
            </a:endParaRPr>
          </a:p>
          <a:p>
            <a:endParaRPr dirty="0">
              <a:solidFill>
                <a:srgbClr val="3F3F3F"/>
              </a:solidFill>
            </a:endParaRP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26703"/>
          <a:stretch/>
        </p:blipFill>
        <p:spPr>
          <a:xfrm>
            <a:off x="9873812" y="5899744"/>
            <a:ext cx="1830839" cy="533400"/>
          </a:xfrm>
          <a:prstGeom prst="rect">
            <a:avLst/>
          </a:prstGeom>
        </p:spPr>
      </p:pic>
      <p:sp>
        <p:nvSpPr>
          <p:cNvPr id="9" name="Text Placeholder 4"/>
          <p:cNvSpPr txBox="1">
            <a:spLocks/>
          </p:cNvSpPr>
          <p:nvPr/>
        </p:nvSpPr>
        <p:spPr>
          <a:xfrm>
            <a:off x="6183081" y="3786840"/>
            <a:ext cx="5440168" cy="2068259"/>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SzPct val="90000"/>
              <a:buFont typeface="Arial" pitchFamily="34" charse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F3F3F"/>
                </a:solidFill>
              </a:rPr>
              <a:t>Leonid Anikin</a:t>
            </a:r>
            <a:endParaRPr dirty="0" smtClean="0">
              <a:solidFill>
                <a:srgbClr val="3F3F3F"/>
              </a:solidFill>
            </a:endParaRPr>
          </a:p>
          <a:p>
            <a:r>
              <a:rPr lang="en-US" dirty="0" smtClean="0">
                <a:solidFill>
                  <a:srgbClr val="3F3F3F"/>
                </a:solidFill>
              </a:rPr>
              <a:t>Open Source Strategies Lead</a:t>
            </a:r>
          </a:p>
          <a:p>
            <a:r>
              <a:rPr lang="en-US" dirty="0" smtClean="0">
                <a:solidFill>
                  <a:srgbClr val="3F3F3F"/>
                </a:solidFill>
              </a:rPr>
              <a:t>Microsoft Russia</a:t>
            </a:r>
            <a:endParaRPr dirty="0" smtClean="0">
              <a:solidFill>
                <a:srgbClr val="3F3F3F"/>
              </a:solidFill>
            </a:endParaRPr>
          </a:p>
          <a:p>
            <a:endParaRPr dirty="0">
              <a:solidFill>
                <a:srgbClr val="3F3F3F"/>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053117054"/>
      </p:ext>
    </p:extLst>
  </p:cSld>
  <p:clrMapOvr>
    <a:masterClrMapping/>
  </p:clrMapOvr>
  <p:transition spd="slow" advTm="790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76713" y="1777619"/>
            <a:ext cx="3849687" cy="38909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a:xfrm>
            <a:off x="519112" y="228600"/>
            <a:ext cx="11149013" cy="747897"/>
          </a:xfrm>
        </p:spPr>
        <p:txBody>
          <a:bodyPr/>
          <a:lstStyle/>
          <a:p>
            <a:r>
              <a:rPr lang="en-US" dirty="0" smtClean="0"/>
              <a:t>Microsoft </a:t>
            </a:r>
            <a:r>
              <a:rPr lang="en-US" dirty="0" smtClean="0">
                <a:solidFill>
                  <a:schemeClr val="accent1"/>
                </a:solidFill>
              </a:rPr>
              <a:t>+ Linux</a:t>
            </a:r>
            <a:endParaRPr lang="en-US" dirty="0">
              <a:solidFill>
                <a:schemeClr val="accent1"/>
              </a:solidFill>
            </a:endParaRPr>
          </a:p>
        </p:txBody>
      </p:sp>
      <p:grpSp>
        <p:nvGrpSpPr>
          <p:cNvPr id="17" name="Group 16"/>
          <p:cNvGrpSpPr/>
          <p:nvPr/>
        </p:nvGrpSpPr>
        <p:grpSpPr>
          <a:xfrm>
            <a:off x="5276586" y="2604223"/>
            <a:ext cx="1649940" cy="2237754"/>
            <a:chOff x="6879931" y="2508201"/>
            <a:chExt cx="1243505" cy="1686081"/>
          </a:xfrm>
        </p:grpSpPr>
        <p:pic>
          <p:nvPicPr>
            <p:cNvPr id="18" name="Picture 10" descr="C:\Users\Claudette\Documents\2010 jobs\logos\linux pengu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931" y="2508201"/>
              <a:ext cx="1243505" cy="14437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Claudette\Documents\2010 jobs\logos\linux straight.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678" y="3951904"/>
              <a:ext cx="887104" cy="242378"/>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Content Placeholder 2"/>
          <p:cNvSpPr>
            <a:spLocks noGrp="1"/>
          </p:cNvSpPr>
          <p:nvPr>
            <p:ph type="body" sz="quarter" idx="10"/>
          </p:nvPr>
        </p:nvSpPr>
        <p:spPr>
          <a:xfrm>
            <a:off x="453512" y="1798927"/>
            <a:ext cx="3683445" cy="2359107"/>
          </a:xfrm>
        </p:spPr>
        <p:txBody>
          <a:bodyPr/>
          <a:lstStyle/>
          <a:p>
            <a:pPr marL="457200" indent="-457200">
              <a:buFont typeface="Arial" pitchFamily="34" charset="0"/>
              <a:buChar char="•"/>
            </a:pPr>
            <a:r>
              <a:rPr lang="en-US" sz="2700" dirty="0" smtClean="0"/>
              <a:t>Linux runs </a:t>
            </a:r>
            <a:r>
              <a:rPr lang="en-US" sz="2700" dirty="0"/>
              <a:t>as a </a:t>
            </a:r>
            <a:r>
              <a:rPr lang="en-US" sz="2700" dirty="0" smtClean="0"/>
              <a:t>first-class </a:t>
            </a:r>
            <a:r>
              <a:rPr lang="en-US" sz="2700" dirty="0"/>
              <a:t>guest on Windows Server Hyper-V</a:t>
            </a:r>
          </a:p>
          <a:p>
            <a:pPr marL="457200" indent="-457200">
              <a:buFont typeface="Arial" pitchFamily="34" charset="0"/>
              <a:buChar char="•"/>
            </a:pPr>
            <a:r>
              <a:rPr lang="en-US" sz="2700" dirty="0" smtClean="0"/>
              <a:t>Develop apps for both Linux and Windows (</a:t>
            </a:r>
            <a:r>
              <a:rPr lang="en-US" sz="2700" dirty="0" err="1" smtClean="0"/>
              <a:t>CoApp</a:t>
            </a:r>
            <a:r>
              <a:rPr lang="en-US" sz="2700" dirty="0" smtClean="0"/>
              <a:t>)</a:t>
            </a:r>
            <a:endParaRPr lang="en-US" sz="2700" dirty="0" smtClean="0"/>
          </a:p>
        </p:txBody>
      </p:sp>
      <p:sp>
        <p:nvSpPr>
          <p:cNvPr id="23" name="Rectangle 22"/>
          <p:cNvSpPr/>
          <p:nvPr/>
        </p:nvSpPr>
        <p:spPr bwMode="auto">
          <a:xfrm>
            <a:off x="8132763" y="1777619"/>
            <a:ext cx="3849687" cy="3890963"/>
          </a:xfrm>
          <a:prstGeom prst="rect">
            <a:avLst/>
          </a:prstGeom>
          <a:solidFill>
            <a:schemeClr val="tx2">
              <a:lumMod val="60000"/>
              <a:lumOff val="4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Callout 24"/>
          <p:cNvSpPr/>
          <p:nvPr/>
        </p:nvSpPr>
        <p:spPr bwMode="auto">
          <a:xfrm>
            <a:off x="10880847" y="1993181"/>
            <a:ext cx="846777" cy="457411"/>
          </a:xfrm>
          <a:prstGeom prst="wedgeEllipseCallout">
            <a:avLst>
              <a:gd name="adj1" fmla="val -45459"/>
              <a:gd name="adj2" fmla="val 7653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ectangle 11"/>
          <p:cNvSpPr/>
          <p:nvPr/>
        </p:nvSpPr>
        <p:spPr>
          <a:xfrm>
            <a:off x="8257032" y="2846666"/>
            <a:ext cx="3639312" cy="1785104"/>
          </a:xfrm>
          <a:prstGeom prst="rect">
            <a:avLst/>
          </a:prstGeom>
        </p:spPr>
        <p:txBody>
          <a:bodyPr wrap="square">
            <a:spAutoFit/>
          </a:bodyPr>
          <a:lstStyle/>
          <a:p>
            <a:pPr defTabSz="914099" fontAlgn="base">
              <a:spcBef>
                <a:spcPct val="0"/>
              </a:spcBef>
              <a:spcAft>
                <a:spcPct val="0"/>
              </a:spcAft>
            </a:pPr>
            <a:r>
              <a:rPr lang="en-US" sz="2400" spc="-50" dirty="0">
                <a:solidFill>
                  <a:schemeClr val="bg1"/>
                </a:solidFill>
                <a:latin typeface="Segoe UI" pitchFamily="34" charset="0"/>
                <a:ea typeface="Segoe UI" pitchFamily="34" charset="0"/>
                <a:cs typeface="Segoe UI" pitchFamily="34" charset="0"/>
              </a:rPr>
              <a:t>“Microsoft is playing quite nicely with Linux and other open source tools. </a:t>
            </a:r>
            <a:r>
              <a:rPr lang="en-US" sz="2400" spc="-50" dirty="0" smtClean="0">
                <a:solidFill>
                  <a:schemeClr val="bg1"/>
                </a:solidFill>
                <a:latin typeface="Segoe UI" pitchFamily="34" charset="0"/>
                <a:ea typeface="Segoe UI" pitchFamily="34" charset="0"/>
                <a:cs typeface="Segoe UI" pitchFamily="34" charset="0"/>
              </a:rPr>
              <a:t>“</a:t>
            </a:r>
          </a:p>
          <a:p>
            <a:pPr defTabSz="914099" fontAlgn="base">
              <a:spcBef>
                <a:spcPct val="0"/>
              </a:spcBef>
              <a:spcAft>
                <a:spcPct val="0"/>
              </a:spcAft>
            </a:pPr>
            <a:endParaRPr lang="en-US" sz="2000" spc="-50" dirty="0">
              <a:solidFill>
                <a:schemeClr val="bg1"/>
              </a:solidFill>
              <a:latin typeface="Segoe UI" pitchFamily="34" charset="0"/>
              <a:ea typeface="Segoe UI" pitchFamily="34" charset="0"/>
              <a:cs typeface="Segoe UI" pitchFamily="34" charset="0"/>
            </a:endParaRPr>
          </a:p>
          <a:p>
            <a:pPr defTabSz="914099" fontAlgn="base">
              <a:spcBef>
                <a:spcPct val="0"/>
              </a:spcBef>
              <a:spcAft>
                <a:spcPct val="0"/>
              </a:spcAft>
            </a:pPr>
            <a:r>
              <a:rPr lang="en-US" spc="-50" dirty="0">
                <a:solidFill>
                  <a:schemeClr val="bg1"/>
                </a:solidFill>
                <a:latin typeface="Segoe UI" pitchFamily="34" charset="0"/>
                <a:ea typeface="Segoe UI" pitchFamily="34" charset="0"/>
                <a:cs typeface="Segoe UI" pitchFamily="34" charset="0"/>
              </a:rPr>
              <a:t>-Robert </a:t>
            </a:r>
            <a:r>
              <a:rPr lang="en-US" spc="-50" dirty="0" smtClean="0">
                <a:solidFill>
                  <a:schemeClr val="bg1"/>
                </a:solidFill>
                <a:latin typeface="Segoe UI" pitchFamily="34" charset="0"/>
                <a:ea typeface="Segoe UI" pitchFamily="34" charset="0"/>
                <a:cs typeface="Segoe UI" pitchFamily="34" charset="0"/>
              </a:rPr>
              <a:t>McMillan, Wired Enterprise</a:t>
            </a:r>
            <a:endParaRPr lang="en-US" spc="-50" dirty="0">
              <a:solidFill>
                <a:schemeClr val="bg1"/>
              </a:solidFill>
              <a:latin typeface="Segoe UI" pitchFamily="34" charset="0"/>
              <a:ea typeface="Segoe UI" pitchFamily="34" charset="0"/>
              <a:cs typeface="Segoe UI"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005729595"/>
      </p:ext>
    </p:extLst>
  </p:cSld>
  <p:clrMapOvr>
    <a:masterClrMapping/>
  </p:clrMapOvr>
  <mc:AlternateContent xmlns:mc="http://schemas.openxmlformats.org/markup-compatibility/2006">
    <mc:Choice xmlns:p14="http://schemas.microsoft.com/office/powerpoint/2010/main" Requires="p14">
      <p:transition spd="slow" p14:dur="1500" advTm="51802">
        <p14:reveal/>
      </p:transition>
    </mc:Choice>
    <mc:Fallback>
      <p:transition spd="slow" advTm="518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523649" y="1447800"/>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0" name="Rectangle 19"/>
          <p:cNvSpPr/>
          <p:nvPr/>
        </p:nvSpPr>
        <p:spPr bwMode="auto">
          <a:xfrm>
            <a:off x="4375239" y="1447800"/>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1" name="Rectangle 20"/>
          <p:cNvSpPr/>
          <p:nvPr/>
        </p:nvSpPr>
        <p:spPr bwMode="auto">
          <a:xfrm>
            <a:off x="8226830" y="1456196"/>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2" name="TextBox 21"/>
          <p:cNvSpPr txBox="1"/>
          <p:nvPr/>
        </p:nvSpPr>
        <p:spPr>
          <a:xfrm>
            <a:off x="636350" y="3662364"/>
            <a:ext cx="3381298" cy="923330"/>
          </a:xfrm>
          <a:prstGeom prst="rect">
            <a:avLst/>
          </a:prstGeom>
          <a:noFill/>
        </p:spPr>
        <p:txBody>
          <a:bodyPr wrap="square" lIns="0" tIns="0" rIns="0" bIns="0" rtlCol="0">
            <a:spAutoFit/>
          </a:bodyPr>
          <a:lstStyle/>
          <a:p>
            <a:pPr lvl="0" algn="ctr"/>
            <a:r>
              <a:rPr lang="ru-RU" sz="3000" spc="-133" dirty="0">
                <a:solidFill>
                  <a:srgbClr val="FFFFFF"/>
                </a:solidFill>
                <a:latin typeface="Segoe Light" pitchFamily="34" charset="0"/>
              </a:rPr>
              <a:t>Сотрудничать с другими </a:t>
            </a:r>
            <a:r>
              <a:rPr lang="ru-RU" sz="3000" spc="-133" dirty="0" smtClean="0">
                <a:solidFill>
                  <a:srgbClr val="FFFFFF"/>
                </a:solidFill>
                <a:latin typeface="Segoe Light" pitchFamily="34" charset="0"/>
              </a:rPr>
              <a:t>игроками</a:t>
            </a:r>
            <a:endParaRPr lang="en-US" sz="3000" spc="-133" dirty="0">
              <a:solidFill>
                <a:srgbClr val="FFFFFF"/>
              </a:solidFill>
              <a:latin typeface="Segoe Light" pitchFamily="34" charset="0"/>
            </a:endParaRPr>
          </a:p>
        </p:txBody>
      </p:sp>
      <p:sp>
        <p:nvSpPr>
          <p:cNvPr id="23" name="TextBox 22"/>
          <p:cNvSpPr txBox="1"/>
          <p:nvPr/>
        </p:nvSpPr>
        <p:spPr>
          <a:xfrm>
            <a:off x="4494083" y="3662363"/>
            <a:ext cx="3381298" cy="461665"/>
          </a:xfrm>
          <a:prstGeom prst="rect">
            <a:avLst/>
          </a:prstGeom>
          <a:noFill/>
        </p:spPr>
        <p:txBody>
          <a:bodyPr wrap="square" lIns="0" tIns="0" rIns="0" bIns="0" rtlCol="0">
            <a:spAutoFit/>
          </a:bodyPr>
          <a:lstStyle/>
          <a:p>
            <a:pPr lvl="0" algn="ctr"/>
            <a:r>
              <a:rPr lang="ru-RU" sz="3000" spc="-133" dirty="0">
                <a:solidFill>
                  <a:srgbClr val="FFFFFF"/>
                </a:solidFill>
                <a:latin typeface="Segoe Light" pitchFamily="34" charset="0"/>
              </a:rPr>
              <a:t>Слушать клиентов</a:t>
            </a:r>
            <a:endParaRPr lang="en-US" sz="3000" spc="-133" dirty="0">
              <a:solidFill>
                <a:srgbClr val="FFFFFF"/>
              </a:solidFill>
              <a:latin typeface="Segoe Light" pitchFamily="34" charset="0"/>
            </a:endParaRPr>
          </a:p>
        </p:txBody>
      </p:sp>
      <p:sp>
        <p:nvSpPr>
          <p:cNvPr id="24" name="TextBox 23"/>
          <p:cNvSpPr txBox="1"/>
          <p:nvPr/>
        </p:nvSpPr>
        <p:spPr>
          <a:xfrm>
            <a:off x="8491187" y="3662363"/>
            <a:ext cx="3145813" cy="923330"/>
          </a:xfrm>
          <a:prstGeom prst="rect">
            <a:avLst/>
          </a:prstGeom>
          <a:noFill/>
        </p:spPr>
        <p:txBody>
          <a:bodyPr wrap="square" lIns="0" tIns="0" rIns="0" bIns="0" rtlCol="0">
            <a:spAutoFit/>
          </a:bodyPr>
          <a:lstStyle/>
          <a:p>
            <a:pPr lvl="0" algn="ctr"/>
            <a:r>
              <a:rPr lang="ru-RU" sz="3000" spc="-133" dirty="0">
                <a:solidFill>
                  <a:srgbClr val="FFFFFF"/>
                </a:solidFill>
                <a:latin typeface="Segoe Light" pitchFamily="34" charset="0"/>
              </a:rPr>
              <a:t>Быть открытым в </a:t>
            </a:r>
            <a:r>
              <a:rPr lang="ru-RU" sz="3000" spc="-133" dirty="0" smtClean="0">
                <a:solidFill>
                  <a:srgbClr val="FFFFFF"/>
                </a:solidFill>
                <a:latin typeface="Segoe Light" pitchFamily="34" charset="0"/>
              </a:rPr>
              <a:t>облаке</a:t>
            </a:r>
            <a:endParaRPr lang="en-US" sz="3000" spc="-133" dirty="0">
              <a:solidFill>
                <a:srgbClr val="FFFFFF"/>
              </a:solidFill>
              <a:latin typeface="Segoe Light" pitchFamily="34" charset="0"/>
            </a:endParaRPr>
          </a:p>
        </p:txBody>
      </p:sp>
      <p:pic>
        <p:nvPicPr>
          <p:cNvPr id="25" name="Picture 4" descr="C:\Users\claudette\Documents\2011 Jobs\metro icons\clou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7554" y="2195162"/>
            <a:ext cx="1830567" cy="10433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mitchellg\Desktop\RSS.png"/>
          <p:cNvPicPr>
            <a:picLocks noChangeAspect="1" noChangeArrowheads="1"/>
          </p:cNvPicPr>
          <p:nvPr/>
        </p:nvPicPr>
        <p:blipFill>
          <a:blip r:embed="rId7" cstate="print">
            <a:lum bright="100000"/>
          </a:blip>
          <a:srcRect/>
          <a:stretch>
            <a:fillRect/>
          </a:stretch>
        </p:blipFill>
        <p:spPr bwMode="auto">
          <a:xfrm>
            <a:off x="5284426" y="1802436"/>
            <a:ext cx="1828800" cy="1828800"/>
          </a:xfrm>
          <a:prstGeom prst="rect">
            <a:avLst/>
          </a:prstGeom>
          <a:noFill/>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445769" y="2252600"/>
            <a:ext cx="1771130" cy="12123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141258" y="1802436"/>
            <a:ext cx="3961995" cy="3046988"/>
          </a:xfrm>
          <a:prstGeom prst="rect">
            <a:avLst/>
          </a:prstGeom>
        </p:spPr>
        <p:txBody>
          <a:bodyPr wrap="square">
            <a:spAutoFit/>
          </a:bodyPr>
          <a:lstStyle/>
          <a:p>
            <a:pPr marL="571500" indent="-571500">
              <a:buFont typeface="Arial" pitchFamily="34" charset="0"/>
              <a:buChar char="•"/>
            </a:pPr>
            <a:r>
              <a:rPr lang="ru-RU" sz="32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Эффективность уже сделанных вложений в ИТ</a:t>
            </a:r>
            <a:endParaRPr lang="en-US" sz="32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endParaRPr>
          </a:p>
          <a:p>
            <a:pPr marL="571500" indent="-571500">
              <a:buFont typeface="Arial" pitchFamily="34" charset="0"/>
              <a:buChar char="•"/>
            </a:pPr>
            <a:r>
              <a:rPr lang="ru-RU" sz="32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Управление смешанными средами</a:t>
            </a:r>
            <a:endParaRPr lang="en-US" sz="32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643341742"/>
      </p:ext>
    </p:extLst>
  </p:cSld>
  <p:clrMapOvr>
    <a:masterClrMapping/>
  </p:clrMapOvr>
  <mc:AlternateContent xmlns:mc="http://schemas.openxmlformats.org/markup-compatibility/2006">
    <mc:Choice xmlns:p14="http://schemas.microsoft.com/office/powerpoint/2010/main" Requires="p14">
      <p:transition spd="slow" p14:dur="1500" advTm="73059">
        <p14:reveal/>
      </p:transition>
    </mc:Choice>
    <mc:Fallback>
      <p:transition spd="slow" advTm="73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grpId="0" nodeType="clickEffect">
                                  <p:stCondLst>
                                    <p:cond delay="0"/>
                                  </p:stCondLst>
                                  <p:childTnLst>
                                    <p:anim calcmode="lin" valueType="num">
                                      <p:cBhvr additive="base">
                                        <p:cTn id="10" dur="1000"/>
                                        <p:tgtEl>
                                          <p:spTgt spid="19"/>
                                        </p:tgtEl>
                                        <p:attrNameLst>
                                          <p:attrName>ppt_x</p:attrName>
                                        </p:attrNameLst>
                                      </p:cBhvr>
                                      <p:tavLst>
                                        <p:tav tm="0">
                                          <p:val>
                                            <p:strVal val="ppt_x"/>
                                          </p:val>
                                        </p:tav>
                                        <p:tav tm="100000">
                                          <p:val>
                                            <p:strVal val="0-ppt_w/2"/>
                                          </p:val>
                                        </p:tav>
                                      </p:tavLst>
                                    </p:anim>
                                    <p:anim calcmode="lin" valueType="num">
                                      <p:cBhvr additive="base">
                                        <p:cTn id="11" dur="1000"/>
                                        <p:tgtEl>
                                          <p:spTgt spid="19"/>
                                        </p:tgtEl>
                                        <p:attrNameLst>
                                          <p:attrName>ppt_y</p:attrName>
                                        </p:attrNameLst>
                                      </p:cBhvr>
                                      <p:tavLst>
                                        <p:tav tm="0">
                                          <p:val>
                                            <p:strVal val="ppt_y"/>
                                          </p:val>
                                        </p:tav>
                                        <p:tav tm="100000">
                                          <p:val>
                                            <p:strVal val="ppt_y"/>
                                          </p:val>
                                        </p:tav>
                                      </p:tavLst>
                                    </p:anim>
                                    <p:set>
                                      <p:cBhvr>
                                        <p:cTn id="12" dur="1" fill="hold">
                                          <p:stCondLst>
                                            <p:cond delay="999"/>
                                          </p:stCondLst>
                                        </p:cTn>
                                        <p:tgtEl>
                                          <p:spTgt spid="19"/>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1000"/>
                                        <p:tgtEl>
                                          <p:spTgt spid="22"/>
                                        </p:tgtEl>
                                        <p:attrNameLst>
                                          <p:attrName>ppt_x</p:attrName>
                                        </p:attrNameLst>
                                      </p:cBhvr>
                                      <p:tavLst>
                                        <p:tav tm="0">
                                          <p:val>
                                            <p:strVal val="ppt_x"/>
                                          </p:val>
                                        </p:tav>
                                        <p:tav tm="100000">
                                          <p:val>
                                            <p:strVal val="0-ppt_w/2"/>
                                          </p:val>
                                        </p:tav>
                                      </p:tavLst>
                                    </p:anim>
                                    <p:anim calcmode="lin" valueType="num">
                                      <p:cBhvr additive="base">
                                        <p:cTn id="15" dur="1000"/>
                                        <p:tgtEl>
                                          <p:spTgt spid="22"/>
                                        </p:tgtEl>
                                        <p:attrNameLst>
                                          <p:attrName>ppt_y</p:attrName>
                                        </p:attrNameLst>
                                      </p:cBhvr>
                                      <p:tavLst>
                                        <p:tav tm="0">
                                          <p:val>
                                            <p:strVal val="ppt_y"/>
                                          </p:val>
                                        </p:tav>
                                        <p:tav tm="100000">
                                          <p:val>
                                            <p:strVal val="ppt_y"/>
                                          </p:val>
                                        </p:tav>
                                      </p:tavLst>
                                    </p:anim>
                                    <p:set>
                                      <p:cBhvr>
                                        <p:cTn id="16" dur="1" fill="hold">
                                          <p:stCondLst>
                                            <p:cond delay="999"/>
                                          </p:stCondLst>
                                        </p:cTn>
                                        <p:tgtEl>
                                          <p:spTgt spid="22"/>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1000"/>
                                        <p:tgtEl>
                                          <p:spTgt spid="11"/>
                                        </p:tgtEl>
                                        <p:attrNameLst>
                                          <p:attrName>ppt_x</p:attrName>
                                        </p:attrNameLst>
                                      </p:cBhvr>
                                      <p:tavLst>
                                        <p:tav tm="0">
                                          <p:val>
                                            <p:strVal val="ppt_x"/>
                                          </p:val>
                                        </p:tav>
                                        <p:tav tm="100000">
                                          <p:val>
                                            <p:strVal val="0-ppt_w/2"/>
                                          </p:val>
                                        </p:tav>
                                      </p:tavLst>
                                    </p:anim>
                                    <p:anim calcmode="lin" valueType="num">
                                      <p:cBhvr additive="base">
                                        <p:cTn id="19" dur="1000"/>
                                        <p:tgtEl>
                                          <p:spTgt spid="11"/>
                                        </p:tgtEl>
                                        <p:attrNameLst>
                                          <p:attrName>ppt_y</p:attrName>
                                        </p:attrNameLst>
                                      </p:cBhvr>
                                      <p:tavLst>
                                        <p:tav tm="0">
                                          <p:val>
                                            <p:strVal val="ppt_y"/>
                                          </p:val>
                                        </p:tav>
                                        <p:tav tm="100000">
                                          <p:val>
                                            <p:strVal val="ppt_y"/>
                                          </p:val>
                                        </p:tav>
                                      </p:tavLst>
                                    </p:anim>
                                    <p:set>
                                      <p:cBhvr>
                                        <p:cTn id="20" dur="1" fill="hold">
                                          <p:stCondLst>
                                            <p:cond delay="999"/>
                                          </p:stCondLst>
                                        </p:cTn>
                                        <p:tgtEl>
                                          <p:spTgt spid="11"/>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1000"/>
                                        <p:tgtEl>
                                          <p:spTgt spid="25"/>
                                        </p:tgtEl>
                                        <p:attrNameLst>
                                          <p:attrName>ppt_x</p:attrName>
                                        </p:attrNameLst>
                                      </p:cBhvr>
                                      <p:tavLst>
                                        <p:tav tm="0">
                                          <p:val>
                                            <p:strVal val="ppt_x"/>
                                          </p:val>
                                        </p:tav>
                                        <p:tav tm="100000">
                                          <p:val>
                                            <p:strVal val="1+ppt_w/2"/>
                                          </p:val>
                                        </p:tav>
                                      </p:tavLst>
                                    </p:anim>
                                    <p:anim calcmode="lin" valueType="num">
                                      <p:cBhvr additive="base">
                                        <p:cTn id="23" dur="1000"/>
                                        <p:tgtEl>
                                          <p:spTgt spid="25"/>
                                        </p:tgtEl>
                                        <p:attrNameLst>
                                          <p:attrName>ppt_y</p:attrName>
                                        </p:attrNameLst>
                                      </p:cBhvr>
                                      <p:tavLst>
                                        <p:tav tm="0">
                                          <p:val>
                                            <p:strVal val="ppt_y"/>
                                          </p:val>
                                        </p:tav>
                                        <p:tav tm="100000">
                                          <p:val>
                                            <p:strVal val="ppt_y"/>
                                          </p:val>
                                        </p:tav>
                                      </p:tavLst>
                                    </p:anim>
                                    <p:set>
                                      <p:cBhvr>
                                        <p:cTn id="24" dur="1" fill="hold">
                                          <p:stCondLst>
                                            <p:cond delay="999"/>
                                          </p:stCondLst>
                                        </p:cTn>
                                        <p:tgtEl>
                                          <p:spTgt spid="25"/>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1000"/>
                                        <p:tgtEl>
                                          <p:spTgt spid="24"/>
                                        </p:tgtEl>
                                        <p:attrNameLst>
                                          <p:attrName>ppt_x</p:attrName>
                                        </p:attrNameLst>
                                      </p:cBhvr>
                                      <p:tavLst>
                                        <p:tav tm="0">
                                          <p:val>
                                            <p:strVal val="ppt_x"/>
                                          </p:val>
                                        </p:tav>
                                        <p:tav tm="100000">
                                          <p:val>
                                            <p:strVal val="1+ppt_w/2"/>
                                          </p:val>
                                        </p:tav>
                                      </p:tavLst>
                                    </p:anim>
                                    <p:anim calcmode="lin" valueType="num">
                                      <p:cBhvr additive="base">
                                        <p:cTn id="27" dur="1000"/>
                                        <p:tgtEl>
                                          <p:spTgt spid="24"/>
                                        </p:tgtEl>
                                        <p:attrNameLst>
                                          <p:attrName>ppt_y</p:attrName>
                                        </p:attrNameLst>
                                      </p:cBhvr>
                                      <p:tavLst>
                                        <p:tav tm="0">
                                          <p:val>
                                            <p:strVal val="ppt_y"/>
                                          </p:val>
                                        </p:tav>
                                        <p:tav tm="100000">
                                          <p:val>
                                            <p:strVal val="ppt_y"/>
                                          </p:val>
                                        </p:tav>
                                      </p:tavLst>
                                    </p:anim>
                                    <p:set>
                                      <p:cBhvr>
                                        <p:cTn id="28" dur="1" fill="hold">
                                          <p:stCondLst>
                                            <p:cond delay="999"/>
                                          </p:stCondLst>
                                        </p:cTn>
                                        <p:tgtEl>
                                          <p:spTgt spid="24"/>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1000"/>
                                        <p:tgtEl>
                                          <p:spTgt spid="21"/>
                                        </p:tgtEl>
                                        <p:attrNameLst>
                                          <p:attrName>ppt_x</p:attrName>
                                        </p:attrNameLst>
                                      </p:cBhvr>
                                      <p:tavLst>
                                        <p:tav tm="0">
                                          <p:val>
                                            <p:strVal val="ppt_x"/>
                                          </p:val>
                                        </p:tav>
                                        <p:tav tm="100000">
                                          <p:val>
                                            <p:strVal val="1+ppt_w/2"/>
                                          </p:val>
                                        </p:tav>
                                      </p:tavLst>
                                    </p:anim>
                                    <p:anim calcmode="lin" valueType="num">
                                      <p:cBhvr additive="base">
                                        <p:cTn id="31" dur="1000"/>
                                        <p:tgtEl>
                                          <p:spTgt spid="21"/>
                                        </p:tgtEl>
                                        <p:attrNameLst>
                                          <p:attrName>ppt_y</p:attrName>
                                        </p:attrNameLst>
                                      </p:cBhvr>
                                      <p:tavLst>
                                        <p:tav tm="0">
                                          <p:val>
                                            <p:strVal val="ppt_y"/>
                                          </p:val>
                                        </p:tav>
                                        <p:tav tm="100000">
                                          <p:val>
                                            <p:strVal val="ppt_y"/>
                                          </p:val>
                                        </p:tav>
                                      </p:tavLst>
                                    </p:anim>
                                    <p:set>
                                      <p:cBhvr>
                                        <p:cTn id="32" dur="1" fill="hold">
                                          <p:stCondLst>
                                            <p:cond delay="999"/>
                                          </p:stCondLst>
                                        </p:cTn>
                                        <p:tgtEl>
                                          <p:spTgt spid="21"/>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19" grpId="0" animBg="1"/>
      <p:bldP spid="21" grpId="0" animBg="1"/>
      <p:bldP spid="22" grpId="0"/>
      <p:bldP spid="2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523649" y="1447800"/>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0" name="Rectangle 19"/>
          <p:cNvSpPr/>
          <p:nvPr/>
        </p:nvSpPr>
        <p:spPr bwMode="auto">
          <a:xfrm>
            <a:off x="4375239" y="1447800"/>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1" name="Rectangle 20"/>
          <p:cNvSpPr/>
          <p:nvPr/>
        </p:nvSpPr>
        <p:spPr bwMode="auto">
          <a:xfrm>
            <a:off x="8226830" y="1456196"/>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2" name="TextBox 21"/>
          <p:cNvSpPr txBox="1"/>
          <p:nvPr/>
        </p:nvSpPr>
        <p:spPr>
          <a:xfrm>
            <a:off x="636350" y="3662364"/>
            <a:ext cx="3381298" cy="923330"/>
          </a:xfrm>
          <a:prstGeom prst="rect">
            <a:avLst/>
          </a:prstGeom>
          <a:noFill/>
        </p:spPr>
        <p:txBody>
          <a:bodyPr wrap="square" lIns="0" tIns="0" rIns="0" bIns="0" rtlCol="0">
            <a:spAutoFit/>
          </a:bodyPr>
          <a:lstStyle/>
          <a:p>
            <a:pPr lvl="0" algn="ctr"/>
            <a:r>
              <a:rPr lang="ru-RU" sz="3000" spc="-133" dirty="0">
                <a:solidFill>
                  <a:srgbClr val="FFFFFF"/>
                </a:solidFill>
                <a:latin typeface="Segoe Light" pitchFamily="34" charset="0"/>
              </a:rPr>
              <a:t>Сотрудничать с другими </a:t>
            </a:r>
            <a:r>
              <a:rPr lang="ru-RU" sz="3000" spc="-133" dirty="0" smtClean="0">
                <a:solidFill>
                  <a:srgbClr val="FFFFFF"/>
                </a:solidFill>
                <a:latin typeface="Segoe Light" pitchFamily="34" charset="0"/>
              </a:rPr>
              <a:t>игроками</a:t>
            </a:r>
            <a:endParaRPr lang="en-US" sz="3000" spc="-133" dirty="0">
              <a:solidFill>
                <a:srgbClr val="FFFFFF"/>
              </a:solidFill>
              <a:latin typeface="Segoe Light" pitchFamily="34" charset="0"/>
            </a:endParaRPr>
          </a:p>
        </p:txBody>
      </p:sp>
      <p:sp>
        <p:nvSpPr>
          <p:cNvPr id="23" name="TextBox 22"/>
          <p:cNvSpPr txBox="1"/>
          <p:nvPr/>
        </p:nvSpPr>
        <p:spPr>
          <a:xfrm>
            <a:off x="4494083" y="3662363"/>
            <a:ext cx="3381298" cy="461665"/>
          </a:xfrm>
          <a:prstGeom prst="rect">
            <a:avLst/>
          </a:prstGeom>
          <a:noFill/>
        </p:spPr>
        <p:txBody>
          <a:bodyPr wrap="square" lIns="0" tIns="0" rIns="0" bIns="0" rtlCol="0">
            <a:spAutoFit/>
          </a:bodyPr>
          <a:lstStyle/>
          <a:p>
            <a:pPr lvl="0" algn="ctr"/>
            <a:r>
              <a:rPr lang="ru-RU" sz="3000" spc="-133" dirty="0">
                <a:solidFill>
                  <a:srgbClr val="FFFFFF"/>
                </a:solidFill>
                <a:latin typeface="Segoe Light" pitchFamily="34" charset="0"/>
              </a:rPr>
              <a:t>Слушать клиентов</a:t>
            </a:r>
            <a:endParaRPr lang="en-US" sz="3000" spc="-133" dirty="0">
              <a:solidFill>
                <a:srgbClr val="FFFFFF"/>
              </a:solidFill>
              <a:latin typeface="Segoe Light" pitchFamily="34" charset="0"/>
            </a:endParaRPr>
          </a:p>
        </p:txBody>
      </p:sp>
      <p:sp>
        <p:nvSpPr>
          <p:cNvPr id="24" name="TextBox 23"/>
          <p:cNvSpPr txBox="1"/>
          <p:nvPr/>
        </p:nvSpPr>
        <p:spPr>
          <a:xfrm>
            <a:off x="8491187" y="3662363"/>
            <a:ext cx="3145813" cy="923330"/>
          </a:xfrm>
          <a:prstGeom prst="rect">
            <a:avLst/>
          </a:prstGeom>
          <a:noFill/>
        </p:spPr>
        <p:txBody>
          <a:bodyPr wrap="square" lIns="0" tIns="0" rIns="0" bIns="0" rtlCol="0">
            <a:spAutoFit/>
          </a:bodyPr>
          <a:lstStyle/>
          <a:p>
            <a:pPr lvl="0" algn="ctr"/>
            <a:r>
              <a:rPr lang="ru-RU" sz="3000" spc="-133" dirty="0">
                <a:solidFill>
                  <a:srgbClr val="FFFFFF"/>
                </a:solidFill>
                <a:latin typeface="Segoe Light" pitchFamily="34" charset="0"/>
              </a:rPr>
              <a:t>Быть открытым в </a:t>
            </a:r>
            <a:r>
              <a:rPr lang="ru-RU" sz="3000" spc="-133" dirty="0" smtClean="0">
                <a:solidFill>
                  <a:srgbClr val="FFFFFF"/>
                </a:solidFill>
                <a:latin typeface="Segoe Light" pitchFamily="34" charset="0"/>
              </a:rPr>
              <a:t>облаке</a:t>
            </a:r>
            <a:endParaRPr lang="en-US" sz="4300" spc="-133" dirty="0" smtClean="0">
              <a:solidFill>
                <a:schemeClr val="bg1"/>
              </a:solidFill>
              <a:latin typeface="Segoe Light" pitchFamily="34" charset="0"/>
            </a:endParaRPr>
          </a:p>
        </p:txBody>
      </p:sp>
      <p:pic>
        <p:nvPicPr>
          <p:cNvPr id="25" name="Picture 4" descr="C:\Users\claudette\Documents\2011 Jobs\metro icons\clou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7554" y="2195162"/>
            <a:ext cx="1830567" cy="10433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mitchellg\Desktop\RSS.png"/>
          <p:cNvPicPr>
            <a:picLocks noChangeAspect="1" noChangeArrowheads="1"/>
          </p:cNvPicPr>
          <p:nvPr/>
        </p:nvPicPr>
        <p:blipFill>
          <a:blip r:embed="rId7" cstate="print">
            <a:lum bright="100000"/>
          </a:blip>
          <a:srcRect/>
          <a:stretch>
            <a:fillRect/>
          </a:stretch>
        </p:blipFill>
        <p:spPr bwMode="auto">
          <a:xfrm>
            <a:off x="5284426" y="1802436"/>
            <a:ext cx="1828800" cy="1828800"/>
          </a:xfrm>
          <a:prstGeom prst="rect">
            <a:avLst/>
          </a:prstGeom>
          <a:noFill/>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445769" y="2252600"/>
            <a:ext cx="1771130" cy="12123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183201" y="2398642"/>
            <a:ext cx="4779962" cy="2862322"/>
          </a:xfrm>
          <a:prstGeom prst="rect">
            <a:avLst/>
          </a:prstGeom>
        </p:spPr>
        <p:txBody>
          <a:bodyPr wrap="square">
            <a:spAutoFit/>
          </a:bodyPr>
          <a:lstStyle/>
          <a:p>
            <a:pPr marL="461963" indent="-461963">
              <a:buFont typeface="Arial" pitchFamily="34" charset="0"/>
              <a:buChar char="•"/>
            </a:pPr>
            <a:r>
              <a:rPr lang="ru-RU"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Ставка на облако</a:t>
            </a:r>
            <a:endParaRPr lang="en-US"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endParaRPr>
          </a:p>
          <a:p>
            <a:pPr marL="461963" indent="-461963">
              <a:buFont typeface="Arial" pitchFamily="34" charset="0"/>
              <a:buChar char="•"/>
            </a:pPr>
            <a:r>
              <a:rPr lang="ru-RU"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Выбор между частным и публичным облаком</a:t>
            </a:r>
          </a:p>
          <a:p>
            <a:pPr marL="461963" indent="-461963">
              <a:buFont typeface="Arial" pitchFamily="34" charset="0"/>
              <a:buChar char="•"/>
            </a:pPr>
            <a:r>
              <a:rPr lang="ru-RU"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 </a:t>
            </a:r>
            <a:r>
              <a:rPr lang="en-US"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Windows Azure</a:t>
            </a:r>
            <a:endParaRPr lang="en-US" sz="3600" spc="-100" dirty="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007118517"/>
      </p:ext>
    </p:extLst>
  </p:cSld>
  <p:clrMapOvr>
    <a:masterClrMapping/>
  </p:clrMapOvr>
  <mc:AlternateContent xmlns:mc="http://schemas.openxmlformats.org/markup-compatibility/2006">
    <mc:Choice xmlns:p14="http://schemas.microsoft.com/office/powerpoint/2010/main" Requires="p14">
      <p:transition spd="slow" p14:dur="1500" advTm="79101">
        <p14:reveal/>
      </p:transition>
    </mc:Choice>
    <mc:Fallback>
      <p:transition spd="slow" advTm="79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grpId="0" nodeType="clickEffect">
                                  <p:stCondLst>
                                    <p:cond delay="0"/>
                                  </p:stCondLst>
                                  <p:childTnLst>
                                    <p:anim calcmode="lin" valueType="num">
                                      <p:cBhvr additive="base">
                                        <p:cTn id="10" dur="1000"/>
                                        <p:tgtEl>
                                          <p:spTgt spid="19"/>
                                        </p:tgtEl>
                                        <p:attrNameLst>
                                          <p:attrName>ppt_x</p:attrName>
                                        </p:attrNameLst>
                                      </p:cBhvr>
                                      <p:tavLst>
                                        <p:tav tm="0">
                                          <p:val>
                                            <p:strVal val="ppt_x"/>
                                          </p:val>
                                        </p:tav>
                                        <p:tav tm="100000">
                                          <p:val>
                                            <p:strVal val="0-ppt_w/2"/>
                                          </p:val>
                                        </p:tav>
                                      </p:tavLst>
                                    </p:anim>
                                    <p:anim calcmode="lin" valueType="num">
                                      <p:cBhvr additive="base">
                                        <p:cTn id="11" dur="1000"/>
                                        <p:tgtEl>
                                          <p:spTgt spid="19"/>
                                        </p:tgtEl>
                                        <p:attrNameLst>
                                          <p:attrName>ppt_y</p:attrName>
                                        </p:attrNameLst>
                                      </p:cBhvr>
                                      <p:tavLst>
                                        <p:tav tm="0">
                                          <p:val>
                                            <p:strVal val="ppt_y"/>
                                          </p:val>
                                        </p:tav>
                                        <p:tav tm="100000">
                                          <p:val>
                                            <p:strVal val="ppt_y"/>
                                          </p:val>
                                        </p:tav>
                                      </p:tavLst>
                                    </p:anim>
                                    <p:set>
                                      <p:cBhvr>
                                        <p:cTn id="12" dur="1" fill="hold">
                                          <p:stCondLst>
                                            <p:cond delay="999"/>
                                          </p:stCondLst>
                                        </p:cTn>
                                        <p:tgtEl>
                                          <p:spTgt spid="19"/>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1000"/>
                                        <p:tgtEl>
                                          <p:spTgt spid="20"/>
                                        </p:tgtEl>
                                        <p:attrNameLst>
                                          <p:attrName>ppt_x</p:attrName>
                                        </p:attrNameLst>
                                      </p:cBhvr>
                                      <p:tavLst>
                                        <p:tav tm="0">
                                          <p:val>
                                            <p:strVal val="ppt_x"/>
                                          </p:val>
                                        </p:tav>
                                        <p:tav tm="100000">
                                          <p:val>
                                            <p:strVal val="0-ppt_w/2"/>
                                          </p:val>
                                        </p:tav>
                                      </p:tavLst>
                                    </p:anim>
                                    <p:anim calcmode="lin" valueType="num">
                                      <p:cBhvr additive="base">
                                        <p:cTn id="15" dur="1000"/>
                                        <p:tgtEl>
                                          <p:spTgt spid="20"/>
                                        </p:tgtEl>
                                        <p:attrNameLst>
                                          <p:attrName>ppt_y</p:attrName>
                                        </p:attrNameLst>
                                      </p:cBhvr>
                                      <p:tavLst>
                                        <p:tav tm="0">
                                          <p:val>
                                            <p:strVal val="ppt_y"/>
                                          </p:val>
                                        </p:tav>
                                        <p:tav tm="100000">
                                          <p:val>
                                            <p:strVal val="ppt_y"/>
                                          </p:val>
                                        </p:tav>
                                      </p:tavLst>
                                    </p:anim>
                                    <p:set>
                                      <p:cBhvr>
                                        <p:cTn id="16" dur="1" fill="hold">
                                          <p:stCondLst>
                                            <p:cond delay="999"/>
                                          </p:stCondLst>
                                        </p:cTn>
                                        <p:tgtEl>
                                          <p:spTgt spid="20"/>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1000"/>
                                        <p:tgtEl>
                                          <p:spTgt spid="22"/>
                                        </p:tgtEl>
                                        <p:attrNameLst>
                                          <p:attrName>ppt_x</p:attrName>
                                        </p:attrNameLst>
                                      </p:cBhvr>
                                      <p:tavLst>
                                        <p:tav tm="0">
                                          <p:val>
                                            <p:strVal val="ppt_x"/>
                                          </p:val>
                                        </p:tav>
                                        <p:tav tm="100000">
                                          <p:val>
                                            <p:strVal val="0-ppt_w/2"/>
                                          </p:val>
                                        </p:tav>
                                      </p:tavLst>
                                    </p:anim>
                                    <p:anim calcmode="lin" valueType="num">
                                      <p:cBhvr additive="base">
                                        <p:cTn id="19" dur="1000"/>
                                        <p:tgtEl>
                                          <p:spTgt spid="22"/>
                                        </p:tgtEl>
                                        <p:attrNameLst>
                                          <p:attrName>ppt_y</p:attrName>
                                        </p:attrNameLst>
                                      </p:cBhvr>
                                      <p:tavLst>
                                        <p:tav tm="0">
                                          <p:val>
                                            <p:strVal val="ppt_y"/>
                                          </p:val>
                                        </p:tav>
                                        <p:tav tm="100000">
                                          <p:val>
                                            <p:strVal val="ppt_y"/>
                                          </p:val>
                                        </p:tav>
                                      </p:tavLst>
                                    </p:anim>
                                    <p:set>
                                      <p:cBhvr>
                                        <p:cTn id="20" dur="1" fill="hold">
                                          <p:stCondLst>
                                            <p:cond delay="999"/>
                                          </p:stCondLst>
                                        </p:cTn>
                                        <p:tgtEl>
                                          <p:spTgt spid="22"/>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1000"/>
                                        <p:tgtEl>
                                          <p:spTgt spid="23"/>
                                        </p:tgtEl>
                                        <p:attrNameLst>
                                          <p:attrName>ppt_x</p:attrName>
                                        </p:attrNameLst>
                                      </p:cBhvr>
                                      <p:tavLst>
                                        <p:tav tm="0">
                                          <p:val>
                                            <p:strVal val="ppt_x"/>
                                          </p:val>
                                        </p:tav>
                                        <p:tav tm="100000">
                                          <p:val>
                                            <p:strVal val="0-ppt_w/2"/>
                                          </p:val>
                                        </p:tav>
                                      </p:tavLst>
                                    </p:anim>
                                    <p:anim calcmode="lin" valueType="num">
                                      <p:cBhvr additive="base">
                                        <p:cTn id="23" dur="1000"/>
                                        <p:tgtEl>
                                          <p:spTgt spid="23"/>
                                        </p:tgtEl>
                                        <p:attrNameLst>
                                          <p:attrName>ppt_y</p:attrName>
                                        </p:attrNameLst>
                                      </p:cBhvr>
                                      <p:tavLst>
                                        <p:tav tm="0">
                                          <p:val>
                                            <p:strVal val="ppt_y"/>
                                          </p:val>
                                        </p:tav>
                                        <p:tav tm="100000">
                                          <p:val>
                                            <p:strVal val="ppt_y"/>
                                          </p:val>
                                        </p:tav>
                                      </p:tavLst>
                                    </p:anim>
                                    <p:set>
                                      <p:cBhvr>
                                        <p:cTn id="24" dur="1" fill="hold">
                                          <p:stCondLst>
                                            <p:cond delay="999"/>
                                          </p:stCondLst>
                                        </p:cTn>
                                        <p:tgtEl>
                                          <p:spTgt spid="23"/>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1000"/>
                                        <p:tgtEl>
                                          <p:spTgt spid="26"/>
                                        </p:tgtEl>
                                        <p:attrNameLst>
                                          <p:attrName>ppt_x</p:attrName>
                                        </p:attrNameLst>
                                      </p:cBhvr>
                                      <p:tavLst>
                                        <p:tav tm="0">
                                          <p:val>
                                            <p:strVal val="ppt_x"/>
                                          </p:val>
                                        </p:tav>
                                        <p:tav tm="100000">
                                          <p:val>
                                            <p:strVal val="0-ppt_w/2"/>
                                          </p:val>
                                        </p:tav>
                                      </p:tavLst>
                                    </p:anim>
                                    <p:anim calcmode="lin" valueType="num">
                                      <p:cBhvr additive="base">
                                        <p:cTn id="27" dur="1000"/>
                                        <p:tgtEl>
                                          <p:spTgt spid="26"/>
                                        </p:tgtEl>
                                        <p:attrNameLst>
                                          <p:attrName>ppt_y</p:attrName>
                                        </p:attrNameLst>
                                      </p:cBhvr>
                                      <p:tavLst>
                                        <p:tav tm="0">
                                          <p:val>
                                            <p:strVal val="ppt_y"/>
                                          </p:val>
                                        </p:tav>
                                        <p:tav tm="100000">
                                          <p:val>
                                            <p:strVal val="ppt_y"/>
                                          </p:val>
                                        </p:tav>
                                      </p:tavLst>
                                    </p:anim>
                                    <p:set>
                                      <p:cBhvr>
                                        <p:cTn id="28" dur="1" fill="hold">
                                          <p:stCondLst>
                                            <p:cond delay="999"/>
                                          </p:stCondLst>
                                        </p:cTn>
                                        <p:tgtEl>
                                          <p:spTgt spid="26"/>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1000"/>
                                        <p:tgtEl>
                                          <p:spTgt spid="11"/>
                                        </p:tgtEl>
                                        <p:attrNameLst>
                                          <p:attrName>ppt_x</p:attrName>
                                        </p:attrNameLst>
                                      </p:cBhvr>
                                      <p:tavLst>
                                        <p:tav tm="0">
                                          <p:val>
                                            <p:strVal val="ppt_x"/>
                                          </p:val>
                                        </p:tav>
                                        <p:tav tm="100000">
                                          <p:val>
                                            <p:strVal val="0-ppt_w/2"/>
                                          </p:val>
                                        </p:tav>
                                      </p:tavLst>
                                    </p:anim>
                                    <p:anim calcmode="lin" valueType="num">
                                      <p:cBhvr additive="base">
                                        <p:cTn id="31" dur="1000"/>
                                        <p:tgtEl>
                                          <p:spTgt spid="11"/>
                                        </p:tgtEl>
                                        <p:attrNameLst>
                                          <p:attrName>ppt_y</p:attrName>
                                        </p:attrNameLst>
                                      </p:cBhvr>
                                      <p:tavLst>
                                        <p:tav tm="0">
                                          <p:val>
                                            <p:strVal val="ppt_y"/>
                                          </p:val>
                                        </p:tav>
                                        <p:tav tm="100000">
                                          <p:val>
                                            <p:strVal val="ppt_y"/>
                                          </p:val>
                                        </p:tav>
                                      </p:tavLst>
                                    </p:anim>
                                    <p:set>
                                      <p:cBhvr>
                                        <p:cTn id="32" dur="1" fill="hold">
                                          <p:stCondLst>
                                            <p:cond delay="999"/>
                                          </p:stCondLst>
                                        </p:cTn>
                                        <p:tgtEl>
                                          <p:spTgt spid="11"/>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19" grpId="0" animBg="1"/>
      <p:bldP spid="20" grpId="0" animBg="1"/>
      <p:bldP spid="22" grpId="0"/>
      <p:bldP spid="2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55360" y="4016904"/>
            <a:ext cx="10360727" cy="731520"/>
            <a:chOff x="955360" y="2124984"/>
            <a:chExt cx="10360727" cy="731520"/>
          </a:xfrm>
        </p:grpSpPr>
        <p:sp>
          <p:nvSpPr>
            <p:cNvPr id="1408" name="Rectangle 1407"/>
            <p:cNvSpPr/>
            <p:nvPr/>
          </p:nvSpPr>
          <p:spPr>
            <a:xfrm>
              <a:off x="955360" y="2124984"/>
              <a:ext cx="872964" cy="73152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r>
                <a:rPr lang="en-US" dirty="0">
                  <a:solidFill>
                    <a:srgbClr val="FFFFFF">
                      <a:alpha val="99000"/>
                    </a:srgbClr>
                  </a:solidFill>
                  <a:ea typeface="Segoe UI" pitchFamily="34" charset="0"/>
                  <a:cs typeface="Segoe UI" pitchFamily="34" charset="0"/>
                </a:rPr>
                <a:t>CDN</a:t>
              </a:r>
            </a:p>
          </p:txBody>
        </p:sp>
        <p:pic>
          <p:nvPicPr>
            <p:cNvPr id="1409" name="Picture 5"/>
            <p:cNvPicPr>
              <a:picLocks noChangeAspect="1" noChangeArrowheads="1"/>
            </p:cNvPicPr>
            <p:nvPr/>
          </p:nvPicPr>
          <p:blipFill>
            <a:blip r:embed="rId5" cstate="print">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1171376" y="2201185"/>
              <a:ext cx="440932" cy="309144"/>
            </a:xfrm>
            <a:prstGeom prst="rect">
              <a:avLst/>
            </a:prstGeom>
            <a:solidFill>
              <a:srgbClr val="00A1D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6" name="Rectangle 1405"/>
            <p:cNvSpPr/>
            <p:nvPr/>
          </p:nvSpPr>
          <p:spPr>
            <a:xfrm>
              <a:off x="1901942" y="2124984"/>
              <a:ext cx="1117309" cy="73152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r>
                <a:rPr lang="en-US" dirty="0" smtClean="0">
                  <a:solidFill>
                    <a:srgbClr val="FFFFFF">
                      <a:alpha val="99000"/>
                    </a:srgbClr>
                  </a:solidFill>
                  <a:ea typeface="Segoe UI" pitchFamily="34" charset="0"/>
                  <a:cs typeface="Segoe UI" pitchFamily="34" charset="0"/>
                </a:rPr>
                <a:t>caching</a:t>
              </a:r>
              <a:endParaRPr lang="en-US" dirty="0">
                <a:solidFill>
                  <a:srgbClr val="FFFFFF">
                    <a:alpha val="99000"/>
                  </a:srgbClr>
                </a:solidFill>
                <a:ea typeface="Segoe UI" pitchFamily="34" charset="0"/>
                <a:cs typeface="Segoe UI" pitchFamily="34" charset="0"/>
              </a:endParaRPr>
            </a:p>
          </p:txBody>
        </p:sp>
        <p:pic>
          <p:nvPicPr>
            <p:cNvPr id="1407" name="Picture 4"/>
            <p:cNvPicPr>
              <a:picLocks noChangeAspect="1" noChangeArrowheads="1"/>
            </p:cNvPicPr>
            <p:nvPr/>
          </p:nvPicPr>
          <p:blipFill>
            <a:blip r:embed="rId6" cstate="print">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2249369" y="2152277"/>
              <a:ext cx="389680" cy="360444"/>
            </a:xfrm>
            <a:prstGeom prst="rect">
              <a:avLst/>
            </a:prstGeom>
            <a:solidFill>
              <a:srgbClr val="00A1D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4" name="Rectangle 1403"/>
            <p:cNvSpPr/>
            <p:nvPr/>
          </p:nvSpPr>
          <p:spPr>
            <a:xfrm>
              <a:off x="6411920" y="2124984"/>
              <a:ext cx="1699192" cy="731520"/>
            </a:xfrm>
            <a:prstGeom prst="rect">
              <a:avLst/>
            </a:prstGeom>
            <a:solidFill>
              <a:srgbClr val="00A1DA"/>
            </a:solidFill>
            <a:ln w="9525" cap="flat" cmpd="sng" algn="ctr">
              <a:noFill/>
              <a:prstDash val="solid"/>
            </a:ln>
            <a:effectLst/>
          </p:spPr>
          <p:txBody>
            <a:bodyPr lIns="261154" tIns="65290" rIns="130578" bIns="130578" rtlCol="0" anchor="b" anchorCtr="0"/>
            <a:lstStyle/>
            <a:p>
              <a:pPr algn="r" defTabSz="1450141"/>
              <a:r>
                <a:rPr lang="en-US" dirty="0" smtClean="0">
                  <a:solidFill>
                    <a:srgbClr val="FFFFFF">
                      <a:alpha val="99000"/>
                    </a:srgbClr>
                  </a:solidFill>
                  <a:ea typeface="Segoe UI" pitchFamily="34" charset="0"/>
                  <a:cs typeface="Segoe UI" pitchFamily="34" charset="0"/>
                </a:rPr>
                <a:t>identity </a:t>
              </a:r>
              <a:r>
                <a:rPr lang="en-US" dirty="0">
                  <a:solidFill>
                    <a:srgbClr val="FFFFFF">
                      <a:alpha val="99000"/>
                    </a:srgbClr>
                  </a:solidFill>
                  <a:ea typeface="Segoe UI" pitchFamily="34" charset="0"/>
                  <a:cs typeface="Segoe UI" pitchFamily="34" charset="0"/>
                </a:rPr>
                <a:t/>
              </a:r>
              <a:br>
                <a:rPr lang="en-US" dirty="0">
                  <a:solidFill>
                    <a:srgbClr val="FFFFFF">
                      <a:alpha val="99000"/>
                    </a:srgbClr>
                  </a:solidFill>
                  <a:ea typeface="Segoe UI" pitchFamily="34" charset="0"/>
                  <a:cs typeface="Segoe UI" pitchFamily="34" charset="0"/>
                </a:rPr>
              </a:br>
              <a:r>
                <a:rPr lang="en-US" dirty="0">
                  <a:solidFill>
                    <a:srgbClr val="FFFFFF">
                      <a:alpha val="99000"/>
                    </a:srgbClr>
                  </a:solidFill>
                  <a:ea typeface="Segoe UI" pitchFamily="34" charset="0"/>
                  <a:cs typeface="Segoe UI" pitchFamily="34" charset="0"/>
                </a:rPr>
                <a:t>&amp; security</a:t>
              </a:r>
            </a:p>
          </p:txBody>
        </p:sp>
        <p:sp>
          <p:nvSpPr>
            <p:cNvPr id="1405" name="Freeform 164"/>
            <p:cNvSpPr>
              <a:spLocks noEditPoints="1"/>
            </p:cNvSpPr>
            <p:nvPr/>
          </p:nvSpPr>
          <p:spPr bwMode="black">
            <a:xfrm>
              <a:off x="6603580" y="2228828"/>
              <a:ext cx="376050" cy="521494"/>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300">
                <a:solidFill>
                  <a:srgbClr val="FFFFFF"/>
                </a:solidFill>
              </a:endParaRPr>
            </a:p>
          </p:txBody>
        </p:sp>
        <p:sp>
          <p:nvSpPr>
            <p:cNvPr id="1402" name="Rectangle 1401"/>
            <p:cNvSpPr/>
            <p:nvPr/>
          </p:nvSpPr>
          <p:spPr>
            <a:xfrm>
              <a:off x="4512351" y="2124984"/>
              <a:ext cx="1825951" cy="731520"/>
            </a:xfrm>
            <a:prstGeom prst="rect">
              <a:avLst/>
            </a:prstGeom>
            <a:solidFill>
              <a:srgbClr val="00A1DA"/>
            </a:solidFill>
            <a:ln w="9525" cap="flat" cmpd="sng" algn="ctr">
              <a:noFill/>
              <a:prstDash val="solid"/>
            </a:ln>
            <a:effectLst/>
          </p:spPr>
          <p:txBody>
            <a:bodyPr lIns="0" tIns="130578" rIns="130578" bIns="130578" rtlCol="0" anchor="b" anchorCtr="0"/>
            <a:lstStyle/>
            <a:p>
              <a:pPr algn="r" defTabSz="1450141"/>
              <a:r>
                <a:rPr lang="en-US" dirty="0" smtClean="0">
                  <a:solidFill>
                    <a:srgbClr val="FFFFFF">
                      <a:alpha val="99000"/>
                    </a:srgbClr>
                  </a:solidFill>
                  <a:ea typeface="Segoe UI" pitchFamily="34" charset="0"/>
                  <a:cs typeface="Segoe UI" pitchFamily="34" charset="0"/>
                </a:rPr>
                <a:t>business </a:t>
              </a:r>
              <a:r>
                <a:rPr lang="en-US" dirty="0">
                  <a:solidFill>
                    <a:srgbClr val="FFFFFF">
                      <a:alpha val="99000"/>
                    </a:srgbClr>
                  </a:solidFill>
                  <a:ea typeface="Segoe UI" pitchFamily="34" charset="0"/>
                  <a:cs typeface="Segoe UI" pitchFamily="34" charset="0"/>
                </a:rPr>
                <a:t/>
              </a:r>
              <a:br>
                <a:rPr lang="en-US" dirty="0">
                  <a:solidFill>
                    <a:srgbClr val="FFFFFF">
                      <a:alpha val="99000"/>
                    </a:srgbClr>
                  </a:solidFill>
                  <a:ea typeface="Segoe UI" pitchFamily="34" charset="0"/>
                  <a:cs typeface="Segoe UI" pitchFamily="34" charset="0"/>
                </a:rPr>
              </a:br>
              <a:r>
                <a:rPr lang="en-US" dirty="0">
                  <a:solidFill>
                    <a:srgbClr val="FFFFFF">
                      <a:alpha val="99000"/>
                    </a:srgbClr>
                  </a:solidFill>
                  <a:ea typeface="Segoe UI" pitchFamily="34" charset="0"/>
                  <a:cs typeface="Segoe UI" pitchFamily="34" charset="0"/>
                </a:rPr>
                <a:t>analytics</a:t>
              </a:r>
            </a:p>
          </p:txBody>
        </p:sp>
        <p:sp>
          <p:nvSpPr>
            <p:cNvPr id="1403" name="Freeform 21"/>
            <p:cNvSpPr>
              <a:spLocks noEditPoints="1"/>
            </p:cNvSpPr>
            <p:nvPr/>
          </p:nvSpPr>
          <p:spPr bwMode="black">
            <a:xfrm>
              <a:off x="4780313" y="2259343"/>
              <a:ext cx="457199" cy="457199"/>
            </a:xfrm>
            <a:custGeom>
              <a:avLst/>
              <a:gdLst>
                <a:gd name="T0" fmla="*/ 75 w 300"/>
                <a:gd name="T1" fmla="*/ 60 h 300"/>
                <a:gd name="T2" fmla="*/ 37 w 300"/>
                <a:gd name="T3" fmla="*/ 52 h 300"/>
                <a:gd name="T4" fmla="*/ 0 w 300"/>
                <a:gd name="T5" fmla="*/ 60 h 300"/>
                <a:gd name="T6" fmla="*/ 0 w 300"/>
                <a:gd name="T7" fmla="*/ 15 h 300"/>
                <a:gd name="T8" fmla="*/ 37 w 300"/>
                <a:gd name="T9" fmla="*/ 22 h 300"/>
                <a:gd name="T10" fmla="*/ 75 w 300"/>
                <a:gd name="T11" fmla="*/ 15 h 300"/>
                <a:gd name="T12" fmla="*/ 300 w 300"/>
                <a:gd name="T13" fmla="*/ 15 h 300"/>
                <a:gd name="T14" fmla="*/ 262 w 300"/>
                <a:gd name="T15" fmla="*/ 22 h 300"/>
                <a:gd name="T16" fmla="*/ 225 w 300"/>
                <a:gd name="T17" fmla="*/ 15 h 300"/>
                <a:gd name="T18" fmla="*/ 225 w 300"/>
                <a:gd name="T19" fmla="*/ 60 h 300"/>
                <a:gd name="T20" fmla="*/ 262 w 300"/>
                <a:gd name="T21" fmla="*/ 52 h 300"/>
                <a:gd name="T22" fmla="*/ 300 w 300"/>
                <a:gd name="T23" fmla="*/ 60 h 300"/>
                <a:gd name="T24" fmla="*/ 300 w 300"/>
                <a:gd name="T25" fmla="*/ 15 h 300"/>
                <a:gd name="T26" fmla="*/ 173 w 300"/>
                <a:gd name="T27" fmla="*/ 0 h 300"/>
                <a:gd name="T28" fmla="*/ 128 w 300"/>
                <a:gd name="T29" fmla="*/ 0 h 300"/>
                <a:gd name="T30" fmla="*/ 135 w 300"/>
                <a:gd name="T31" fmla="*/ 37 h 300"/>
                <a:gd name="T32" fmla="*/ 128 w 300"/>
                <a:gd name="T33" fmla="*/ 75 h 300"/>
                <a:gd name="T34" fmla="*/ 173 w 300"/>
                <a:gd name="T35" fmla="*/ 75 h 300"/>
                <a:gd name="T36" fmla="*/ 165 w 300"/>
                <a:gd name="T37" fmla="*/ 37 h 300"/>
                <a:gd name="T38" fmla="*/ 38 w 300"/>
                <a:gd name="T39" fmla="*/ 225 h 300"/>
                <a:gd name="T40" fmla="*/ 38 w 300"/>
                <a:gd name="T41" fmla="*/ 300 h 300"/>
                <a:gd name="T42" fmla="*/ 38 w 300"/>
                <a:gd name="T43" fmla="*/ 225 h 300"/>
                <a:gd name="T44" fmla="*/ 38 w 300"/>
                <a:gd name="T45" fmla="*/ 277 h 300"/>
                <a:gd name="T46" fmla="*/ 38 w 300"/>
                <a:gd name="T47" fmla="*/ 247 h 300"/>
                <a:gd name="T48" fmla="*/ 150 w 300"/>
                <a:gd name="T49" fmla="*/ 225 h 300"/>
                <a:gd name="T50" fmla="*/ 150 w 300"/>
                <a:gd name="T51" fmla="*/ 300 h 300"/>
                <a:gd name="T52" fmla="*/ 150 w 300"/>
                <a:gd name="T53" fmla="*/ 225 h 300"/>
                <a:gd name="T54" fmla="*/ 150 w 300"/>
                <a:gd name="T55" fmla="*/ 277 h 300"/>
                <a:gd name="T56" fmla="*/ 150 w 300"/>
                <a:gd name="T57" fmla="*/ 247 h 300"/>
                <a:gd name="T58" fmla="*/ 263 w 300"/>
                <a:gd name="T59" fmla="*/ 225 h 300"/>
                <a:gd name="T60" fmla="*/ 263 w 300"/>
                <a:gd name="T61" fmla="*/ 300 h 300"/>
                <a:gd name="T62" fmla="*/ 263 w 300"/>
                <a:gd name="T63" fmla="*/ 225 h 300"/>
                <a:gd name="T64" fmla="*/ 263 w 300"/>
                <a:gd name="T65" fmla="*/ 277 h 300"/>
                <a:gd name="T66" fmla="*/ 263 w 300"/>
                <a:gd name="T67" fmla="*/ 247 h 300"/>
                <a:gd name="T68" fmla="*/ 162 w 300"/>
                <a:gd name="T69" fmla="*/ 162 h 300"/>
                <a:gd name="T70" fmla="*/ 257 w 300"/>
                <a:gd name="T71" fmla="*/ 174 h 300"/>
                <a:gd name="T72" fmla="*/ 269 w 300"/>
                <a:gd name="T73" fmla="*/ 207 h 300"/>
                <a:gd name="T74" fmla="*/ 162 w 300"/>
                <a:gd name="T75" fmla="*/ 162 h 300"/>
                <a:gd name="T76" fmla="*/ 60 w 300"/>
                <a:gd name="T77" fmla="*/ 166 h 300"/>
                <a:gd name="T78" fmla="*/ 138 w 300"/>
                <a:gd name="T79" fmla="*/ 174 h 300"/>
                <a:gd name="T80" fmla="*/ 65 w 300"/>
                <a:gd name="T81" fmla="*/ 162 h 300"/>
                <a:gd name="T82" fmla="*/ 9 w 300"/>
                <a:gd name="T83" fmla="*/ 105 h 300"/>
                <a:gd name="T84" fmla="*/ 32 w 300"/>
                <a:gd name="T85" fmla="*/ 167 h 300"/>
                <a:gd name="T86" fmla="*/ 44 w 300"/>
                <a:gd name="T87" fmla="*/ 148 h 300"/>
                <a:gd name="T88" fmla="*/ 66 w 300"/>
                <a:gd name="T89" fmla="*/ 105 h 300"/>
                <a:gd name="T90" fmla="*/ 215 w 300"/>
                <a:gd name="T91" fmla="*/ 85 h 300"/>
                <a:gd name="T92" fmla="*/ 231 w 300"/>
                <a:gd name="T93" fmla="*/ 101 h 300"/>
                <a:gd name="T94" fmla="*/ 162 w 300"/>
                <a:gd name="T95" fmla="*/ 149 h 300"/>
                <a:gd name="T96" fmla="*/ 255 w 300"/>
                <a:gd name="T97" fmla="*/ 125 h 300"/>
                <a:gd name="T98" fmla="*/ 215 w 300"/>
                <a:gd name="T99" fmla="*/ 85 h 300"/>
                <a:gd name="T100" fmla="*/ 47 w 300"/>
                <a:gd name="T101" fmla="*/ 153 h 300"/>
                <a:gd name="T102" fmla="*/ 35 w 300"/>
                <a:gd name="T103" fmla="*/ 174 h 300"/>
                <a:gd name="T104" fmla="*/ 44 w 300"/>
                <a:gd name="T105" fmla="*/ 207 h 300"/>
                <a:gd name="T106" fmla="*/ 55 w 300"/>
                <a:gd name="T107" fmla="*/ 162 h 300"/>
                <a:gd name="T108" fmla="*/ 110 w 300"/>
                <a:gd name="T109" fmla="*/ 151 h 300"/>
                <a:gd name="T110" fmla="*/ 138 w 300"/>
                <a:gd name="T111" fmla="*/ 139 h 300"/>
                <a:gd name="T112" fmla="*/ 179 w 300"/>
                <a:gd name="T113" fmla="*/ 105 h 300"/>
                <a:gd name="T114" fmla="*/ 122 w 300"/>
                <a:gd name="T115" fmla="*/ 105 h 300"/>
                <a:gd name="T116" fmla="*/ 144 w 300"/>
                <a:gd name="T117" fmla="*/ 207 h 300"/>
                <a:gd name="T118" fmla="*/ 156 w 300"/>
                <a:gd name="T119" fmla="*/ 10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 h="300">
                  <a:moveTo>
                    <a:pt x="52" y="37"/>
                  </a:moveTo>
                  <a:cubicBezTo>
                    <a:pt x="75" y="60"/>
                    <a:pt x="75" y="60"/>
                    <a:pt x="75" y="60"/>
                  </a:cubicBezTo>
                  <a:cubicBezTo>
                    <a:pt x="60" y="75"/>
                    <a:pt x="60" y="75"/>
                    <a:pt x="60" y="75"/>
                  </a:cubicBezTo>
                  <a:cubicBezTo>
                    <a:pt x="37" y="52"/>
                    <a:pt x="37" y="52"/>
                    <a:pt x="37" y="52"/>
                  </a:cubicBezTo>
                  <a:cubicBezTo>
                    <a:pt x="15" y="75"/>
                    <a:pt x="15" y="75"/>
                    <a:pt x="15" y="75"/>
                  </a:cubicBezTo>
                  <a:cubicBezTo>
                    <a:pt x="0" y="60"/>
                    <a:pt x="0" y="60"/>
                    <a:pt x="0" y="60"/>
                  </a:cubicBezTo>
                  <a:cubicBezTo>
                    <a:pt x="23" y="37"/>
                    <a:pt x="23" y="37"/>
                    <a:pt x="23" y="37"/>
                  </a:cubicBezTo>
                  <a:cubicBezTo>
                    <a:pt x="0" y="15"/>
                    <a:pt x="0" y="15"/>
                    <a:pt x="0" y="15"/>
                  </a:cubicBezTo>
                  <a:cubicBezTo>
                    <a:pt x="15" y="0"/>
                    <a:pt x="15" y="0"/>
                    <a:pt x="15" y="0"/>
                  </a:cubicBezTo>
                  <a:cubicBezTo>
                    <a:pt x="37" y="22"/>
                    <a:pt x="37" y="22"/>
                    <a:pt x="37" y="22"/>
                  </a:cubicBezTo>
                  <a:cubicBezTo>
                    <a:pt x="60" y="0"/>
                    <a:pt x="60" y="0"/>
                    <a:pt x="60" y="0"/>
                  </a:cubicBezTo>
                  <a:cubicBezTo>
                    <a:pt x="75" y="15"/>
                    <a:pt x="75" y="15"/>
                    <a:pt x="75" y="15"/>
                  </a:cubicBezTo>
                  <a:lnTo>
                    <a:pt x="52" y="37"/>
                  </a:lnTo>
                  <a:close/>
                  <a:moveTo>
                    <a:pt x="300" y="15"/>
                  </a:moveTo>
                  <a:cubicBezTo>
                    <a:pt x="285" y="0"/>
                    <a:pt x="285" y="0"/>
                    <a:pt x="285" y="0"/>
                  </a:cubicBezTo>
                  <a:cubicBezTo>
                    <a:pt x="262" y="22"/>
                    <a:pt x="262" y="22"/>
                    <a:pt x="262" y="22"/>
                  </a:cubicBezTo>
                  <a:cubicBezTo>
                    <a:pt x="240" y="0"/>
                    <a:pt x="240" y="0"/>
                    <a:pt x="240" y="0"/>
                  </a:cubicBezTo>
                  <a:cubicBezTo>
                    <a:pt x="225" y="15"/>
                    <a:pt x="225" y="15"/>
                    <a:pt x="225" y="15"/>
                  </a:cubicBezTo>
                  <a:cubicBezTo>
                    <a:pt x="248" y="37"/>
                    <a:pt x="248" y="37"/>
                    <a:pt x="248" y="37"/>
                  </a:cubicBezTo>
                  <a:cubicBezTo>
                    <a:pt x="225" y="60"/>
                    <a:pt x="225" y="60"/>
                    <a:pt x="225" y="60"/>
                  </a:cubicBezTo>
                  <a:cubicBezTo>
                    <a:pt x="240" y="75"/>
                    <a:pt x="240" y="75"/>
                    <a:pt x="240" y="75"/>
                  </a:cubicBezTo>
                  <a:cubicBezTo>
                    <a:pt x="262" y="52"/>
                    <a:pt x="262" y="52"/>
                    <a:pt x="262" y="52"/>
                  </a:cubicBezTo>
                  <a:cubicBezTo>
                    <a:pt x="285" y="75"/>
                    <a:pt x="285" y="75"/>
                    <a:pt x="285" y="75"/>
                  </a:cubicBezTo>
                  <a:cubicBezTo>
                    <a:pt x="300" y="60"/>
                    <a:pt x="300" y="60"/>
                    <a:pt x="300" y="60"/>
                  </a:cubicBezTo>
                  <a:cubicBezTo>
                    <a:pt x="277" y="37"/>
                    <a:pt x="277" y="37"/>
                    <a:pt x="277" y="37"/>
                  </a:cubicBezTo>
                  <a:lnTo>
                    <a:pt x="300" y="15"/>
                  </a:lnTo>
                  <a:close/>
                  <a:moveTo>
                    <a:pt x="188" y="15"/>
                  </a:moveTo>
                  <a:cubicBezTo>
                    <a:pt x="173" y="0"/>
                    <a:pt x="173" y="0"/>
                    <a:pt x="173" y="0"/>
                  </a:cubicBezTo>
                  <a:cubicBezTo>
                    <a:pt x="150" y="22"/>
                    <a:pt x="150" y="22"/>
                    <a:pt x="150" y="22"/>
                  </a:cubicBezTo>
                  <a:cubicBezTo>
                    <a:pt x="128" y="0"/>
                    <a:pt x="128" y="0"/>
                    <a:pt x="128" y="0"/>
                  </a:cubicBezTo>
                  <a:cubicBezTo>
                    <a:pt x="113" y="15"/>
                    <a:pt x="113" y="15"/>
                    <a:pt x="113" y="15"/>
                  </a:cubicBezTo>
                  <a:cubicBezTo>
                    <a:pt x="135" y="37"/>
                    <a:pt x="135" y="37"/>
                    <a:pt x="135" y="37"/>
                  </a:cubicBezTo>
                  <a:cubicBezTo>
                    <a:pt x="113" y="60"/>
                    <a:pt x="113" y="60"/>
                    <a:pt x="113" y="60"/>
                  </a:cubicBezTo>
                  <a:cubicBezTo>
                    <a:pt x="128" y="75"/>
                    <a:pt x="128" y="75"/>
                    <a:pt x="128" y="75"/>
                  </a:cubicBezTo>
                  <a:cubicBezTo>
                    <a:pt x="150" y="52"/>
                    <a:pt x="150" y="52"/>
                    <a:pt x="150" y="52"/>
                  </a:cubicBezTo>
                  <a:cubicBezTo>
                    <a:pt x="173" y="75"/>
                    <a:pt x="173" y="75"/>
                    <a:pt x="173" y="75"/>
                  </a:cubicBezTo>
                  <a:cubicBezTo>
                    <a:pt x="188" y="60"/>
                    <a:pt x="188" y="60"/>
                    <a:pt x="188" y="60"/>
                  </a:cubicBezTo>
                  <a:cubicBezTo>
                    <a:pt x="165" y="37"/>
                    <a:pt x="165" y="37"/>
                    <a:pt x="165" y="37"/>
                  </a:cubicBezTo>
                  <a:lnTo>
                    <a:pt x="188" y="15"/>
                  </a:lnTo>
                  <a:close/>
                  <a:moveTo>
                    <a:pt x="38" y="225"/>
                  </a:moveTo>
                  <a:cubicBezTo>
                    <a:pt x="17" y="225"/>
                    <a:pt x="0" y="242"/>
                    <a:pt x="0" y="262"/>
                  </a:cubicBezTo>
                  <a:cubicBezTo>
                    <a:pt x="0" y="283"/>
                    <a:pt x="17" y="300"/>
                    <a:pt x="38" y="300"/>
                  </a:cubicBezTo>
                  <a:cubicBezTo>
                    <a:pt x="58" y="300"/>
                    <a:pt x="75" y="283"/>
                    <a:pt x="75" y="262"/>
                  </a:cubicBezTo>
                  <a:cubicBezTo>
                    <a:pt x="75" y="242"/>
                    <a:pt x="58" y="225"/>
                    <a:pt x="38" y="225"/>
                  </a:cubicBezTo>
                  <a:close/>
                  <a:moveTo>
                    <a:pt x="53" y="262"/>
                  </a:moveTo>
                  <a:cubicBezTo>
                    <a:pt x="53" y="271"/>
                    <a:pt x="46" y="277"/>
                    <a:pt x="38" y="277"/>
                  </a:cubicBezTo>
                  <a:cubicBezTo>
                    <a:pt x="29" y="277"/>
                    <a:pt x="23" y="271"/>
                    <a:pt x="23" y="262"/>
                  </a:cubicBezTo>
                  <a:cubicBezTo>
                    <a:pt x="23" y="254"/>
                    <a:pt x="29" y="247"/>
                    <a:pt x="38" y="247"/>
                  </a:cubicBezTo>
                  <a:cubicBezTo>
                    <a:pt x="46" y="247"/>
                    <a:pt x="53" y="254"/>
                    <a:pt x="53" y="262"/>
                  </a:cubicBezTo>
                  <a:close/>
                  <a:moveTo>
                    <a:pt x="150" y="225"/>
                  </a:moveTo>
                  <a:cubicBezTo>
                    <a:pt x="129" y="225"/>
                    <a:pt x="113" y="242"/>
                    <a:pt x="113" y="262"/>
                  </a:cubicBezTo>
                  <a:cubicBezTo>
                    <a:pt x="113" y="283"/>
                    <a:pt x="129" y="300"/>
                    <a:pt x="150" y="300"/>
                  </a:cubicBezTo>
                  <a:cubicBezTo>
                    <a:pt x="171" y="300"/>
                    <a:pt x="188" y="283"/>
                    <a:pt x="188" y="262"/>
                  </a:cubicBezTo>
                  <a:cubicBezTo>
                    <a:pt x="188" y="242"/>
                    <a:pt x="171" y="225"/>
                    <a:pt x="150" y="225"/>
                  </a:cubicBezTo>
                  <a:close/>
                  <a:moveTo>
                    <a:pt x="165" y="262"/>
                  </a:moveTo>
                  <a:cubicBezTo>
                    <a:pt x="165" y="271"/>
                    <a:pt x="158" y="277"/>
                    <a:pt x="150" y="277"/>
                  </a:cubicBezTo>
                  <a:cubicBezTo>
                    <a:pt x="142" y="277"/>
                    <a:pt x="135" y="271"/>
                    <a:pt x="135" y="262"/>
                  </a:cubicBezTo>
                  <a:cubicBezTo>
                    <a:pt x="135" y="254"/>
                    <a:pt x="142" y="247"/>
                    <a:pt x="150" y="247"/>
                  </a:cubicBezTo>
                  <a:cubicBezTo>
                    <a:pt x="158" y="247"/>
                    <a:pt x="165" y="254"/>
                    <a:pt x="165" y="262"/>
                  </a:cubicBezTo>
                  <a:close/>
                  <a:moveTo>
                    <a:pt x="263" y="225"/>
                  </a:moveTo>
                  <a:cubicBezTo>
                    <a:pt x="242" y="225"/>
                    <a:pt x="225" y="242"/>
                    <a:pt x="225" y="262"/>
                  </a:cubicBezTo>
                  <a:cubicBezTo>
                    <a:pt x="225" y="283"/>
                    <a:pt x="242" y="300"/>
                    <a:pt x="263" y="300"/>
                  </a:cubicBezTo>
                  <a:cubicBezTo>
                    <a:pt x="283" y="300"/>
                    <a:pt x="300" y="283"/>
                    <a:pt x="300" y="262"/>
                  </a:cubicBezTo>
                  <a:cubicBezTo>
                    <a:pt x="300" y="242"/>
                    <a:pt x="283" y="225"/>
                    <a:pt x="263" y="225"/>
                  </a:cubicBezTo>
                  <a:close/>
                  <a:moveTo>
                    <a:pt x="278" y="262"/>
                  </a:moveTo>
                  <a:cubicBezTo>
                    <a:pt x="278" y="271"/>
                    <a:pt x="271" y="277"/>
                    <a:pt x="263" y="277"/>
                  </a:cubicBezTo>
                  <a:cubicBezTo>
                    <a:pt x="254" y="277"/>
                    <a:pt x="248" y="271"/>
                    <a:pt x="248" y="262"/>
                  </a:cubicBezTo>
                  <a:cubicBezTo>
                    <a:pt x="248" y="254"/>
                    <a:pt x="254" y="247"/>
                    <a:pt x="263" y="247"/>
                  </a:cubicBezTo>
                  <a:cubicBezTo>
                    <a:pt x="271" y="247"/>
                    <a:pt x="278" y="254"/>
                    <a:pt x="278" y="262"/>
                  </a:cubicBezTo>
                  <a:close/>
                  <a:moveTo>
                    <a:pt x="162" y="162"/>
                  </a:moveTo>
                  <a:cubicBezTo>
                    <a:pt x="162" y="174"/>
                    <a:pt x="162" y="174"/>
                    <a:pt x="162" y="174"/>
                  </a:cubicBezTo>
                  <a:cubicBezTo>
                    <a:pt x="257" y="174"/>
                    <a:pt x="257" y="174"/>
                    <a:pt x="257" y="174"/>
                  </a:cubicBezTo>
                  <a:cubicBezTo>
                    <a:pt x="257" y="207"/>
                    <a:pt x="257" y="207"/>
                    <a:pt x="257" y="207"/>
                  </a:cubicBezTo>
                  <a:cubicBezTo>
                    <a:pt x="269" y="207"/>
                    <a:pt x="269" y="207"/>
                    <a:pt x="269" y="207"/>
                  </a:cubicBezTo>
                  <a:cubicBezTo>
                    <a:pt x="269" y="162"/>
                    <a:pt x="269" y="162"/>
                    <a:pt x="269" y="162"/>
                  </a:cubicBezTo>
                  <a:lnTo>
                    <a:pt x="162" y="162"/>
                  </a:lnTo>
                  <a:close/>
                  <a:moveTo>
                    <a:pt x="65" y="162"/>
                  </a:moveTo>
                  <a:cubicBezTo>
                    <a:pt x="63" y="163"/>
                    <a:pt x="62" y="164"/>
                    <a:pt x="60" y="166"/>
                  </a:cubicBezTo>
                  <a:cubicBezTo>
                    <a:pt x="58" y="168"/>
                    <a:pt x="56" y="171"/>
                    <a:pt x="55" y="174"/>
                  </a:cubicBezTo>
                  <a:cubicBezTo>
                    <a:pt x="138" y="174"/>
                    <a:pt x="138" y="174"/>
                    <a:pt x="138" y="174"/>
                  </a:cubicBezTo>
                  <a:cubicBezTo>
                    <a:pt x="138" y="162"/>
                    <a:pt x="138" y="162"/>
                    <a:pt x="138" y="162"/>
                  </a:cubicBezTo>
                  <a:lnTo>
                    <a:pt x="65" y="162"/>
                  </a:lnTo>
                  <a:close/>
                  <a:moveTo>
                    <a:pt x="38" y="76"/>
                  </a:moveTo>
                  <a:cubicBezTo>
                    <a:pt x="9" y="105"/>
                    <a:pt x="9" y="105"/>
                    <a:pt x="9" y="105"/>
                  </a:cubicBezTo>
                  <a:cubicBezTo>
                    <a:pt x="32" y="105"/>
                    <a:pt x="32" y="105"/>
                    <a:pt x="32" y="105"/>
                  </a:cubicBezTo>
                  <a:cubicBezTo>
                    <a:pt x="32" y="167"/>
                    <a:pt x="32" y="167"/>
                    <a:pt x="32" y="167"/>
                  </a:cubicBezTo>
                  <a:cubicBezTo>
                    <a:pt x="34" y="160"/>
                    <a:pt x="38" y="154"/>
                    <a:pt x="43" y="149"/>
                  </a:cubicBezTo>
                  <a:cubicBezTo>
                    <a:pt x="43" y="149"/>
                    <a:pt x="43" y="148"/>
                    <a:pt x="44" y="148"/>
                  </a:cubicBezTo>
                  <a:cubicBezTo>
                    <a:pt x="44" y="105"/>
                    <a:pt x="44" y="105"/>
                    <a:pt x="44" y="105"/>
                  </a:cubicBezTo>
                  <a:cubicBezTo>
                    <a:pt x="66" y="105"/>
                    <a:pt x="66" y="105"/>
                    <a:pt x="66" y="105"/>
                  </a:cubicBezTo>
                  <a:lnTo>
                    <a:pt x="38" y="76"/>
                  </a:lnTo>
                  <a:close/>
                  <a:moveTo>
                    <a:pt x="215" y="85"/>
                  </a:moveTo>
                  <a:cubicBezTo>
                    <a:pt x="235" y="105"/>
                    <a:pt x="235" y="105"/>
                    <a:pt x="235" y="105"/>
                  </a:cubicBezTo>
                  <a:cubicBezTo>
                    <a:pt x="231" y="101"/>
                    <a:pt x="231" y="101"/>
                    <a:pt x="231" y="101"/>
                  </a:cubicBezTo>
                  <a:cubicBezTo>
                    <a:pt x="208" y="123"/>
                    <a:pt x="185" y="133"/>
                    <a:pt x="162" y="137"/>
                  </a:cubicBezTo>
                  <a:cubicBezTo>
                    <a:pt x="162" y="149"/>
                    <a:pt x="162" y="149"/>
                    <a:pt x="162" y="149"/>
                  </a:cubicBezTo>
                  <a:cubicBezTo>
                    <a:pt x="187" y="145"/>
                    <a:pt x="214" y="135"/>
                    <a:pt x="239" y="109"/>
                  </a:cubicBezTo>
                  <a:cubicBezTo>
                    <a:pt x="255" y="125"/>
                    <a:pt x="255" y="125"/>
                    <a:pt x="255" y="125"/>
                  </a:cubicBezTo>
                  <a:cubicBezTo>
                    <a:pt x="255" y="85"/>
                    <a:pt x="255" y="85"/>
                    <a:pt x="255" y="85"/>
                  </a:cubicBezTo>
                  <a:lnTo>
                    <a:pt x="215" y="85"/>
                  </a:lnTo>
                  <a:close/>
                  <a:moveTo>
                    <a:pt x="111" y="139"/>
                  </a:moveTo>
                  <a:cubicBezTo>
                    <a:pt x="85" y="139"/>
                    <a:pt x="62" y="138"/>
                    <a:pt x="47" y="153"/>
                  </a:cubicBezTo>
                  <a:cubicBezTo>
                    <a:pt x="46" y="154"/>
                    <a:pt x="45" y="156"/>
                    <a:pt x="44" y="157"/>
                  </a:cubicBezTo>
                  <a:cubicBezTo>
                    <a:pt x="40" y="162"/>
                    <a:pt x="37" y="167"/>
                    <a:pt x="35" y="174"/>
                  </a:cubicBezTo>
                  <a:cubicBezTo>
                    <a:pt x="33" y="183"/>
                    <a:pt x="32" y="194"/>
                    <a:pt x="32" y="207"/>
                  </a:cubicBezTo>
                  <a:cubicBezTo>
                    <a:pt x="44" y="207"/>
                    <a:pt x="44" y="207"/>
                    <a:pt x="44" y="207"/>
                  </a:cubicBezTo>
                  <a:cubicBezTo>
                    <a:pt x="44" y="193"/>
                    <a:pt x="45" y="182"/>
                    <a:pt x="48" y="174"/>
                  </a:cubicBezTo>
                  <a:cubicBezTo>
                    <a:pt x="50" y="169"/>
                    <a:pt x="52" y="165"/>
                    <a:pt x="55" y="162"/>
                  </a:cubicBezTo>
                  <a:cubicBezTo>
                    <a:pt x="56" y="162"/>
                    <a:pt x="56" y="162"/>
                    <a:pt x="56" y="161"/>
                  </a:cubicBezTo>
                  <a:cubicBezTo>
                    <a:pt x="67" y="150"/>
                    <a:pt x="86" y="151"/>
                    <a:pt x="110" y="151"/>
                  </a:cubicBezTo>
                  <a:cubicBezTo>
                    <a:pt x="119" y="151"/>
                    <a:pt x="128" y="152"/>
                    <a:pt x="138" y="151"/>
                  </a:cubicBezTo>
                  <a:cubicBezTo>
                    <a:pt x="138" y="139"/>
                    <a:pt x="138" y="139"/>
                    <a:pt x="138" y="139"/>
                  </a:cubicBezTo>
                  <a:cubicBezTo>
                    <a:pt x="128" y="140"/>
                    <a:pt x="119" y="139"/>
                    <a:pt x="111" y="139"/>
                  </a:cubicBezTo>
                  <a:close/>
                  <a:moveTo>
                    <a:pt x="179" y="105"/>
                  </a:moveTo>
                  <a:cubicBezTo>
                    <a:pt x="150" y="76"/>
                    <a:pt x="150" y="76"/>
                    <a:pt x="150" y="76"/>
                  </a:cubicBezTo>
                  <a:cubicBezTo>
                    <a:pt x="122" y="105"/>
                    <a:pt x="122" y="105"/>
                    <a:pt x="122" y="105"/>
                  </a:cubicBezTo>
                  <a:cubicBezTo>
                    <a:pt x="144" y="105"/>
                    <a:pt x="144" y="105"/>
                    <a:pt x="144" y="105"/>
                  </a:cubicBezTo>
                  <a:cubicBezTo>
                    <a:pt x="144" y="207"/>
                    <a:pt x="144" y="207"/>
                    <a:pt x="144" y="207"/>
                  </a:cubicBezTo>
                  <a:cubicBezTo>
                    <a:pt x="156" y="207"/>
                    <a:pt x="156" y="207"/>
                    <a:pt x="156" y="207"/>
                  </a:cubicBezTo>
                  <a:cubicBezTo>
                    <a:pt x="156" y="105"/>
                    <a:pt x="156" y="105"/>
                    <a:pt x="156" y="105"/>
                  </a:cubicBezTo>
                  <a:lnTo>
                    <a:pt x="179"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300">
                <a:solidFill>
                  <a:srgbClr val="FFFFFF"/>
                </a:solidFill>
              </a:endParaRPr>
            </a:p>
          </p:txBody>
        </p:sp>
        <p:sp>
          <p:nvSpPr>
            <p:cNvPr id="1400" name="Rectangle 1399"/>
            <p:cNvSpPr/>
            <p:nvPr/>
          </p:nvSpPr>
          <p:spPr>
            <a:xfrm>
              <a:off x="10120781" y="2124984"/>
              <a:ext cx="1195306" cy="73152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r>
                <a:rPr lang="en-US" dirty="0">
                  <a:solidFill>
                    <a:srgbClr val="FFFFFF">
                      <a:alpha val="99000"/>
                    </a:srgbClr>
                  </a:solidFill>
                  <a:ea typeface="Segoe UI" pitchFamily="34" charset="0"/>
                  <a:cs typeface="Segoe UI" pitchFamily="34" charset="0"/>
                </a:rPr>
                <a:t>commerce</a:t>
              </a:r>
            </a:p>
          </p:txBody>
        </p:sp>
        <p:sp>
          <p:nvSpPr>
            <p:cNvPr id="1401" name="Freeform 159"/>
            <p:cNvSpPr>
              <a:spLocks noEditPoints="1"/>
            </p:cNvSpPr>
            <p:nvPr/>
          </p:nvSpPr>
          <p:spPr bwMode="black">
            <a:xfrm>
              <a:off x="10708966" y="2170430"/>
              <a:ext cx="236893" cy="356433"/>
            </a:xfrm>
            <a:custGeom>
              <a:avLst/>
              <a:gdLst>
                <a:gd name="T0" fmla="*/ 101 w 283"/>
                <a:gd name="T1" fmla="*/ 50 h 426"/>
                <a:gd name="T2" fmla="*/ 202 w 283"/>
                <a:gd name="T3" fmla="*/ 50 h 426"/>
                <a:gd name="T4" fmla="*/ 271 w 283"/>
                <a:gd name="T5" fmla="*/ 254 h 426"/>
                <a:gd name="T6" fmla="*/ 274 w 283"/>
                <a:gd name="T7" fmla="*/ 266 h 426"/>
                <a:gd name="T8" fmla="*/ 204 w 283"/>
                <a:gd name="T9" fmla="*/ 298 h 426"/>
                <a:gd name="T10" fmla="*/ 210 w 283"/>
                <a:gd name="T11" fmla="*/ 426 h 426"/>
                <a:gd name="T12" fmla="*/ 179 w 283"/>
                <a:gd name="T13" fmla="*/ 407 h 426"/>
                <a:gd name="T14" fmla="*/ 141 w 283"/>
                <a:gd name="T15" fmla="*/ 315 h 426"/>
                <a:gd name="T16" fmla="*/ 94 w 283"/>
                <a:gd name="T17" fmla="*/ 426 h 426"/>
                <a:gd name="T18" fmla="*/ 70 w 283"/>
                <a:gd name="T19" fmla="*/ 395 h 426"/>
                <a:gd name="T20" fmla="*/ 54 w 283"/>
                <a:gd name="T21" fmla="*/ 338 h 426"/>
                <a:gd name="T22" fmla="*/ 34 w 283"/>
                <a:gd name="T23" fmla="*/ 326 h 426"/>
                <a:gd name="T24" fmla="*/ 0 w 283"/>
                <a:gd name="T25" fmla="*/ 198 h 426"/>
                <a:gd name="T26" fmla="*/ 49 w 283"/>
                <a:gd name="T27" fmla="*/ 172 h 426"/>
                <a:gd name="T28" fmla="*/ 110 w 283"/>
                <a:gd name="T29" fmla="*/ 125 h 426"/>
                <a:gd name="T30" fmla="*/ 195 w 283"/>
                <a:gd name="T31" fmla="*/ 133 h 426"/>
                <a:gd name="T32" fmla="*/ 224 w 283"/>
                <a:gd name="T33" fmla="*/ 126 h 426"/>
                <a:gd name="T34" fmla="*/ 261 w 283"/>
                <a:gd name="T35" fmla="*/ 215 h 426"/>
                <a:gd name="T36" fmla="*/ 283 w 283"/>
                <a:gd name="T37" fmla="*/ 235 h 426"/>
                <a:gd name="T38" fmla="*/ 86 w 283"/>
                <a:gd name="T39" fmla="*/ 208 h 426"/>
                <a:gd name="T40" fmla="*/ 230 w 283"/>
                <a:gd name="T41" fmla="*/ 141 h 426"/>
                <a:gd name="T42" fmla="*/ 222 w 283"/>
                <a:gd name="T43" fmla="*/ 136 h 426"/>
                <a:gd name="T44" fmla="*/ 86 w 283"/>
                <a:gd name="T45" fmla="*/ 194 h 426"/>
                <a:gd name="T46" fmla="*/ 17 w 283"/>
                <a:gd name="T47" fmla="*/ 226 h 426"/>
                <a:gd name="T48" fmla="*/ 46 w 283"/>
                <a:gd name="T49" fmla="*/ 183 h 426"/>
                <a:gd name="T50" fmla="*/ 10 w 283"/>
                <a:gd name="T51" fmla="*/ 198 h 426"/>
                <a:gd name="T52" fmla="*/ 17 w 283"/>
                <a:gd name="T53" fmla="*/ 226 h 426"/>
                <a:gd name="T54" fmla="*/ 263 w 283"/>
                <a:gd name="T55" fmla="*/ 264 h 426"/>
                <a:gd name="T56" fmla="*/ 86 w 283"/>
                <a:gd name="T57" fmla="*/ 244 h 426"/>
                <a:gd name="T58" fmla="*/ 86 w 283"/>
                <a:gd name="T59" fmla="*/ 246 h 426"/>
                <a:gd name="T60" fmla="*/ 48 w 283"/>
                <a:gd name="T61" fmla="*/ 255 h 426"/>
                <a:gd name="T62" fmla="*/ 43 w 283"/>
                <a:gd name="T63" fmla="*/ 323 h 426"/>
                <a:gd name="T64" fmla="*/ 52 w 283"/>
                <a:gd name="T65" fmla="*/ 328 h 426"/>
                <a:gd name="T66" fmla="*/ 264 w 283"/>
                <a:gd name="T67" fmla="*/ 266 h 426"/>
                <a:gd name="T68" fmla="*/ 245 w 283"/>
                <a:gd name="T69" fmla="*/ 259 h 426"/>
                <a:gd name="T70" fmla="*/ 222 w 283"/>
                <a:gd name="T71" fmla="*/ 246 h 426"/>
                <a:gd name="T72" fmla="*/ 215 w 283"/>
                <a:gd name="T73" fmla="*/ 248 h 426"/>
                <a:gd name="T74" fmla="*/ 202 w 283"/>
                <a:gd name="T75" fmla="*/ 270 h 426"/>
                <a:gd name="T76" fmla="*/ 215 w 283"/>
                <a:gd name="T77" fmla="*/ 24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3" h="426">
                  <a:moveTo>
                    <a:pt x="151" y="100"/>
                  </a:moveTo>
                  <a:cubicBezTo>
                    <a:pt x="124" y="100"/>
                    <a:pt x="101" y="77"/>
                    <a:pt x="101" y="50"/>
                  </a:cubicBezTo>
                  <a:cubicBezTo>
                    <a:pt x="101" y="22"/>
                    <a:pt x="124" y="0"/>
                    <a:pt x="151" y="0"/>
                  </a:cubicBezTo>
                  <a:cubicBezTo>
                    <a:pt x="179" y="0"/>
                    <a:pt x="202" y="22"/>
                    <a:pt x="202" y="50"/>
                  </a:cubicBezTo>
                  <a:cubicBezTo>
                    <a:pt x="202" y="77"/>
                    <a:pt x="179" y="100"/>
                    <a:pt x="151" y="100"/>
                  </a:cubicBezTo>
                  <a:close/>
                  <a:moveTo>
                    <a:pt x="271" y="254"/>
                  </a:moveTo>
                  <a:cubicBezTo>
                    <a:pt x="273" y="262"/>
                    <a:pt x="273" y="262"/>
                    <a:pt x="273" y="262"/>
                  </a:cubicBezTo>
                  <a:cubicBezTo>
                    <a:pt x="273" y="263"/>
                    <a:pt x="274" y="265"/>
                    <a:pt x="274" y="266"/>
                  </a:cubicBezTo>
                  <a:cubicBezTo>
                    <a:pt x="274" y="274"/>
                    <a:pt x="269" y="280"/>
                    <a:pt x="261" y="282"/>
                  </a:cubicBezTo>
                  <a:cubicBezTo>
                    <a:pt x="204" y="298"/>
                    <a:pt x="204" y="298"/>
                    <a:pt x="204" y="298"/>
                  </a:cubicBezTo>
                  <a:cubicBezTo>
                    <a:pt x="228" y="395"/>
                    <a:pt x="228" y="395"/>
                    <a:pt x="228" y="395"/>
                  </a:cubicBezTo>
                  <a:cubicBezTo>
                    <a:pt x="231" y="409"/>
                    <a:pt x="223" y="422"/>
                    <a:pt x="210" y="426"/>
                  </a:cubicBezTo>
                  <a:cubicBezTo>
                    <a:pt x="208" y="426"/>
                    <a:pt x="206" y="426"/>
                    <a:pt x="204" y="426"/>
                  </a:cubicBezTo>
                  <a:cubicBezTo>
                    <a:pt x="192" y="426"/>
                    <a:pt x="182" y="419"/>
                    <a:pt x="179" y="407"/>
                  </a:cubicBezTo>
                  <a:cubicBezTo>
                    <a:pt x="155" y="311"/>
                    <a:pt x="155" y="311"/>
                    <a:pt x="155" y="311"/>
                  </a:cubicBezTo>
                  <a:cubicBezTo>
                    <a:pt x="141" y="315"/>
                    <a:pt x="141" y="315"/>
                    <a:pt x="141" y="315"/>
                  </a:cubicBezTo>
                  <a:cubicBezTo>
                    <a:pt x="118" y="407"/>
                    <a:pt x="118" y="407"/>
                    <a:pt x="118" y="407"/>
                  </a:cubicBezTo>
                  <a:cubicBezTo>
                    <a:pt x="116" y="419"/>
                    <a:pt x="105" y="426"/>
                    <a:pt x="94" y="426"/>
                  </a:cubicBezTo>
                  <a:cubicBezTo>
                    <a:pt x="92" y="426"/>
                    <a:pt x="90" y="426"/>
                    <a:pt x="88" y="426"/>
                  </a:cubicBezTo>
                  <a:cubicBezTo>
                    <a:pt x="75" y="422"/>
                    <a:pt x="67" y="409"/>
                    <a:pt x="70" y="395"/>
                  </a:cubicBezTo>
                  <a:cubicBezTo>
                    <a:pt x="86" y="329"/>
                    <a:pt x="86" y="329"/>
                    <a:pt x="86" y="329"/>
                  </a:cubicBezTo>
                  <a:cubicBezTo>
                    <a:pt x="54" y="338"/>
                    <a:pt x="54" y="338"/>
                    <a:pt x="54" y="338"/>
                  </a:cubicBezTo>
                  <a:cubicBezTo>
                    <a:pt x="53" y="338"/>
                    <a:pt x="51" y="338"/>
                    <a:pt x="50" y="338"/>
                  </a:cubicBezTo>
                  <a:cubicBezTo>
                    <a:pt x="42" y="338"/>
                    <a:pt x="36" y="334"/>
                    <a:pt x="34" y="326"/>
                  </a:cubicBezTo>
                  <a:cubicBezTo>
                    <a:pt x="0" y="202"/>
                    <a:pt x="0" y="202"/>
                    <a:pt x="0" y="202"/>
                  </a:cubicBezTo>
                  <a:cubicBezTo>
                    <a:pt x="0" y="201"/>
                    <a:pt x="0" y="200"/>
                    <a:pt x="0" y="198"/>
                  </a:cubicBezTo>
                  <a:cubicBezTo>
                    <a:pt x="0" y="191"/>
                    <a:pt x="5" y="184"/>
                    <a:pt x="12" y="182"/>
                  </a:cubicBezTo>
                  <a:cubicBezTo>
                    <a:pt x="49" y="172"/>
                    <a:pt x="49" y="172"/>
                    <a:pt x="49" y="172"/>
                  </a:cubicBezTo>
                  <a:cubicBezTo>
                    <a:pt x="106" y="127"/>
                    <a:pt x="106" y="127"/>
                    <a:pt x="106" y="127"/>
                  </a:cubicBezTo>
                  <a:cubicBezTo>
                    <a:pt x="107" y="126"/>
                    <a:pt x="109" y="125"/>
                    <a:pt x="110" y="125"/>
                  </a:cubicBezTo>
                  <a:cubicBezTo>
                    <a:pt x="117" y="119"/>
                    <a:pt x="130" y="116"/>
                    <a:pt x="149" y="116"/>
                  </a:cubicBezTo>
                  <a:cubicBezTo>
                    <a:pt x="175" y="116"/>
                    <a:pt x="189" y="123"/>
                    <a:pt x="195" y="133"/>
                  </a:cubicBezTo>
                  <a:cubicBezTo>
                    <a:pt x="219" y="126"/>
                    <a:pt x="219" y="126"/>
                    <a:pt x="219" y="126"/>
                  </a:cubicBezTo>
                  <a:cubicBezTo>
                    <a:pt x="221" y="126"/>
                    <a:pt x="222" y="126"/>
                    <a:pt x="224" y="126"/>
                  </a:cubicBezTo>
                  <a:cubicBezTo>
                    <a:pt x="231" y="126"/>
                    <a:pt x="238" y="131"/>
                    <a:pt x="240" y="138"/>
                  </a:cubicBezTo>
                  <a:cubicBezTo>
                    <a:pt x="261" y="215"/>
                    <a:pt x="261" y="215"/>
                    <a:pt x="261" y="215"/>
                  </a:cubicBezTo>
                  <a:cubicBezTo>
                    <a:pt x="263" y="215"/>
                    <a:pt x="263" y="215"/>
                    <a:pt x="263" y="215"/>
                  </a:cubicBezTo>
                  <a:cubicBezTo>
                    <a:pt x="275" y="215"/>
                    <a:pt x="283" y="224"/>
                    <a:pt x="283" y="235"/>
                  </a:cubicBezTo>
                  <a:cubicBezTo>
                    <a:pt x="283" y="244"/>
                    <a:pt x="278" y="251"/>
                    <a:pt x="271" y="254"/>
                  </a:cubicBezTo>
                  <a:close/>
                  <a:moveTo>
                    <a:pt x="86" y="208"/>
                  </a:moveTo>
                  <a:cubicBezTo>
                    <a:pt x="237" y="167"/>
                    <a:pt x="237" y="167"/>
                    <a:pt x="237" y="167"/>
                  </a:cubicBezTo>
                  <a:cubicBezTo>
                    <a:pt x="230" y="141"/>
                    <a:pt x="230" y="141"/>
                    <a:pt x="230" y="141"/>
                  </a:cubicBezTo>
                  <a:cubicBezTo>
                    <a:pt x="230" y="138"/>
                    <a:pt x="227" y="136"/>
                    <a:pt x="224" y="136"/>
                  </a:cubicBezTo>
                  <a:cubicBezTo>
                    <a:pt x="223" y="136"/>
                    <a:pt x="223" y="136"/>
                    <a:pt x="222" y="136"/>
                  </a:cubicBezTo>
                  <a:cubicBezTo>
                    <a:pt x="127" y="161"/>
                    <a:pt x="127" y="161"/>
                    <a:pt x="127" y="161"/>
                  </a:cubicBezTo>
                  <a:cubicBezTo>
                    <a:pt x="86" y="194"/>
                    <a:pt x="86" y="194"/>
                    <a:pt x="86" y="194"/>
                  </a:cubicBezTo>
                  <a:lnTo>
                    <a:pt x="86" y="208"/>
                  </a:lnTo>
                  <a:close/>
                  <a:moveTo>
                    <a:pt x="17" y="226"/>
                  </a:moveTo>
                  <a:cubicBezTo>
                    <a:pt x="46" y="219"/>
                    <a:pt x="46" y="219"/>
                    <a:pt x="46" y="219"/>
                  </a:cubicBezTo>
                  <a:cubicBezTo>
                    <a:pt x="46" y="183"/>
                    <a:pt x="46" y="183"/>
                    <a:pt x="46" y="183"/>
                  </a:cubicBezTo>
                  <a:cubicBezTo>
                    <a:pt x="15" y="191"/>
                    <a:pt x="15" y="191"/>
                    <a:pt x="15" y="191"/>
                  </a:cubicBezTo>
                  <a:cubicBezTo>
                    <a:pt x="12" y="192"/>
                    <a:pt x="10" y="195"/>
                    <a:pt x="10" y="198"/>
                  </a:cubicBezTo>
                  <a:cubicBezTo>
                    <a:pt x="10" y="199"/>
                    <a:pt x="10" y="199"/>
                    <a:pt x="10" y="200"/>
                  </a:cubicBezTo>
                  <a:lnTo>
                    <a:pt x="17" y="226"/>
                  </a:lnTo>
                  <a:close/>
                  <a:moveTo>
                    <a:pt x="264" y="266"/>
                  </a:moveTo>
                  <a:cubicBezTo>
                    <a:pt x="264" y="266"/>
                    <a:pt x="264" y="265"/>
                    <a:pt x="263" y="264"/>
                  </a:cubicBezTo>
                  <a:cubicBezTo>
                    <a:pt x="247" y="201"/>
                    <a:pt x="247" y="201"/>
                    <a:pt x="247" y="201"/>
                  </a:cubicBezTo>
                  <a:cubicBezTo>
                    <a:pt x="86" y="244"/>
                    <a:pt x="86" y="244"/>
                    <a:pt x="86" y="244"/>
                  </a:cubicBezTo>
                  <a:cubicBezTo>
                    <a:pt x="86" y="246"/>
                    <a:pt x="86" y="246"/>
                    <a:pt x="86" y="246"/>
                  </a:cubicBezTo>
                  <a:cubicBezTo>
                    <a:pt x="86" y="246"/>
                    <a:pt x="86" y="246"/>
                    <a:pt x="86" y="246"/>
                  </a:cubicBezTo>
                  <a:cubicBezTo>
                    <a:pt x="86" y="257"/>
                    <a:pt x="77" y="266"/>
                    <a:pt x="66" y="266"/>
                  </a:cubicBezTo>
                  <a:cubicBezTo>
                    <a:pt x="58" y="266"/>
                    <a:pt x="51" y="262"/>
                    <a:pt x="48" y="255"/>
                  </a:cubicBezTo>
                  <a:cubicBezTo>
                    <a:pt x="26" y="260"/>
                    <a:pt x="26" y="260"/>
                    <a:pt x="26" y="260"/>
                  </a:cubicBezTo>
                  <a:cubicBezTo>
                    <a:pt x="43" y="323"/>
                    <a:pt x="43" y="323"/>
                    <a:pt x="43" y="323"/>
                  </a:cubicBezTo>
                  <a:cubicBezTo>
                    <a:pt x="44" y="326"/>
                    <a:pt x="47" y="328"/>
                    <a:pt x="50" y="328"/>
                  </a:cubicBezTo>
                  <a:cubicBezTo>
                    <a:pt x="50" y="328"/>
                    <a:pt x="51" y="328"/>
                    <a:pt x="52" y="328"/>
                  </a:cubicBezTo>
                  <a:cubicBezTo>
                    <a:pt x="259" y="273"/>
                    <a:pt x="259" y="273"/>
                    <a:pt x="259" y="273"/>
                  </a:cubicBezTo>
                  <a:cubicBezTo>
                    <a:pt x="262" y="272"/>
                    <a:pt x="264" y="269"/>
                    <a:pt x="264" y="266"/>
                  </a:cubicBezTo>
                  <a:close/>
                  <a:moveTo>
                    <a:pt x="240" y="241"/>
                  </a:moveTo>
                  <a:cubicBezTo>
                    <a:pt x="245" y="259"/>
                    <a:pt x="245" y="259"/>
                    <a:pt x="245" y="259"/>
                  </a:cubicBezTo>
                  <a:cubicBezTo>
                    <a:pt x="227" y="264"/>
                    <a:pt x="227" y="264"/>
                    <a:pt x="227" y="264"/>
                  </a:cubicBezTo>
                  <a:cubicBezTo>
                    <a:pt x="222" y="246"/>
                    <a:pt x="222" y="246"/>
                    <a:pt x="222" y="246"/>
                  </a:cubicBezTo>
                  <a:lnTo>
                    <a:pt x="240" y="241"/>
                  </a:lnTo>
                  <a:close/>
                  <a:moveTo>
                    <a:pt x="215" y="248"/>
                  </a:moveTo>
                  <a:cubicBezTo>
                    <a:pt x="220" y="265"/>
                    <a:pt x="220" y="265"/>
                    <a:pt x="220" y="265"/>
                  </a:cubicBezTo>
                  <a:cubicBezTo>
                    <a:pt x="202" y="270"/>
                    <a:pt x="202" y="270"/>
                    <a:pt x="202" y="270"/>
                  </a:cubicBezTo>
                  <a:cubicBezTo>
                    <a:pt x="197" y="253"/>
                    <a:pt x="197" y="253"/>
                    <a:pt x="197" y="253"/>
                  </a:cubicBezTo>
                  <a:lnTo>
                    <a:pt x="215" y="2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300">
                <a:solidFill>
                  <a:srgbClr val="FFFFFF"/>
                </a:solidFill>
              </a:endParaRPr>
            </a:p>
          </p:txBody>
        </p:sp>
        <p:sp>
          <p:nvSpPr>
            <p:cNvPr id="1398" name="Rectangle 1397"/>
            <p:cNvSpPr/>
            <p:nvPr/>
          </p:nvSpPr>
          <p:spPr>
            <a:xfrm>
              <a:off x="8184730" y="2124984"/>
              <a:ext cx="1196471" cy="73152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r>
                <a:rPr lang="en-US" dirty="0">
                  <a:solidFill>
                    <a:srgbClr val="FFFFFF">
                      <a:alpha val="99000"/>
                    </a:srgbClr>
                  </a:solidFill>
                  <a:ea typeface="Segoe UI" pitchFamily="34" charset="0"/>
                  <a:cs typeface="Segoe UI" pitchFamily="34" charset="0"/>
                </a:rPr>
                <a:t>media</a:t>
              </a:r>
            </a:p>
          </p:txBody>
        </p:sp>
        <p:sp>
          <p:nvSpPr>
            <p:cNvPr id="1399" name="Freeform 7"/>
            <p:cNvSpPr>
              <a:spLocks noEditPoints="1"/>
            </p:cNvSpPr>
            <p:nvPr/>
          </p:nvSpPr>
          <p:spPr bwMode="black">
            <a:xfrm>
              <a:off x="8783719" y="2201185"/>
              <a:ext cx="253550" cy="272488"/>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617110"/>
              <a:endParaRPr lang="en-US" spc="-102" dirty="0">
                <a:solidFill>
                  <a:srgbClr val="FFFFFF">
                    <a:lumMod val="50000"/>
                  </a:srgbClr>
                </a:solidFill>
                <a:latin typeface="Segoe Light" pitchFamily="34" charset="0"/>
              </a:endParaRPr>
            </a:p>
          </p:txBody>
        </p:sp>
        <p:sp>
          <p:nvSpPr>
            <p:cNvPr id="1396" name="Rectangle 1395"/>
            <p:cNvSpPr/>
            <p:nvPr/>
          </p:nvSpPr>
          <p:spPr>
            <a:xfrm>
              <a:off x="3092869" y="2124984"/>
              <a:ext cx="1345864" cy="73152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r>
                <a:rPr lang="en-US" dirty="0" smtClean="0">
                  <a:solidFill>
                    <a:srgbClr val="FFFFFF">
                      <a:alpha val="99000"/>
                    </a:srgbClr>
                  </a:solidFill>
                  <a:ea typeface="Segoe UI" pitchFamily="34" charset="0"/>
                  <a:cs typeface="Segoe UI" pitchFamily="34" charset="0"/>
                </a:rPr>
                <a:t>integration</a:t>
              </a:r>
              <a:endParaRPr lang="en-US" dirty="0">
                <a:solidFill>
                  <a:srgbClr val="FFFFFF">
                    <a:alpha val="99000"/>
                  </a:srgbClr>
                </a:solidFill>
                <a:ea typeface="Segoe UI" pitchFamily="34" charset="0"/>
                <a:cs typeface="Segoe UI" pitchFamily="34" charset="0"/>
              </a:endParaRPr>
            </a:p>
          </p:txBody>
        </p:sp>
        <p:pic>
          <p:nvPicPr>
            <p:cNvPr id="1397"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49890" y="2201185"/>
              <a:ext cx="309065" cy="309144"/>
            </a:xfrm>
            <a:prstGeom prst="rect">
              <a:avLst/>
            </a:prstGeom>
            <a:solidFill>
              <a:srgbClr val="00A1D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 name="Rectangle 1391"/>
            <p:cNvSpPr/>
            <p:nvPr/>
          </p:nvSpPr>
          <p:spPr>
            <a:xfrm>
              <a:off x="9454819" y="2124984"/>
              <a:ext cx="592342" cy="73152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r>
                <a:rPr lang="en-US" dirty="0">
                  <a:solidFill>
                    <a:srgbClr val="FFFFFF">
                      <a:alpha val="99000"/>
                    </a:srgbClr>
                  </a:solidFill>
                  <a:ea typeface="Segoe UI" pitchFamily="34" charset="0"/>
                  <a:cs typeface="Segoe UI" pitchFamily="34" charset="0"/>
                </a:rPr>
                <a:t>HPC</a:t>
              </a:r>
            </a:p>
          </p:txBody>
        </p:sp>
        <p:pic>
          <p:nvPicPr>
            <p:cNvPr id="1393" name="Picture 4" descr="[mapreduce-process.png]"/>
            <p:cNvPicPr>
              <a:picLocks noChangeArrowheads="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763783" y="2271483"/>
              <a:ext cx="215856" cy="1685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955586" y="4812758"/>
            <a:ext cx="10360501" cy="1684500"/>
            <a:chOff x="955586" y="2920838"/>
            <a:chExt cx="10360501" cy="1684500"/>
          </a:xfrm>
        </p:grpSpPr>
        <p:sp>
          <p:nvSpPr>
            <p:cNvPr id="1395" name="Rectangle 1394"/>
            <p:cNvSpPr/>
            <p:nvPr/>
          </p:nvSpPr>
          <p:spPr>
            <a:xfrm>
              <a:off x="955586" y="2920838"/>
              <a:ext cx="10360501" cy="1684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30578" tIns="65290" rIns="130578" bIns="65290" rtlCol="0" anchor="ctr"/>
            <a:lstStyle/>
            <a:p>
              <a:pPr algn="ctr"/>
              <a:endParaRPr lang="en-US">
                <a:solidFill>
                  <a:srgbClr val="FFFFFF"/>
                </a:solidFill>
                <a:ea typeface="Segoe UI" pitchFamily="34" charset="0"/>
                <a:cs typeface="Segoe UI" pitchFamily="34" charset="0"/>
              </a:endParaRPr>
            </a:p>
          </p:txBody>
        </p:sp>
        <p:sp>
          <p:nvSpPr>
            <p:cNvPr id="1410" name="Rectangle 1409"/>
            <p:cNvSpPr/>
            <p:nvPr/>
          </p:nvSpPr>
          <p:spPr>
            <a:xfrm>
              <a:off x="1090030" y="3037867"/>
              <a:ext cx="3348164" cy="1419832"/>
            </a:xfrm>
            <a:prstGeom prst="rect">
              <a:avLst/>
            </a:prstGeom>
            <a:solidFill>
              <a:srgbClr val="00B0F0"/>
            </a:solidFill>
            <a:ln w="9525" cap="flat" cmpd="sng" algn="ctr">
              <a:solidFill>
                <a:schemeClr val="bg1"/>
              </a:solidFill>
              <a:prstDash val="sysDash"/>
            </a:ln>
            <a:effectLst/>
          </p:spPr>
          <p:txBody>
            <a:bodyPr lIns="261154" tIns="91440" rIns="130578" bIns="91440" rtlCol="0" anchor="b" anchorCtr="0"/>
            <a:lstStyle/>
            <a:p>
              <a:pPr algn="r" defTabSz="1450141"/>
              <a:r>
                <a:rPr lang="en-US" dirty="0">
                  <a:solidFill>
                    <a:srgbClr val="FFFFFF">
                      <a:alpha val="99000"/>
                    </a:srgbClr>
                  </a:solidFill>
                  <a:ea typeface="Segoe UI" pitchFamily="34" charset="0"/>
                  <a:cs typeface="Segoe UI" pitchFamily="34" charset="0"/>
                </a:rPr>
                <a:t>compute</a:t>
              </a:r>
            </a:p>
          </p:txBody>
        </p:sp>
        <p:sp>
          <p:nvSpPr>
            <p:cNvPr id="1411" name="Rectangle 1410"/>
            <p:cNvSpPr/>
            <p:nvPr/>
          </p:nvSpPr>
          <p:spPr>
            <a:xfrm>
              <a:off x="4659535" y="3037867"/>
              <a:ext cx="3288802" cy="1419832"/>
            </a:xfrm>
            <a:prstGeom prst="rect">
              <a:avLst/>
            </a:prstGeom>
            <a:solidFill>
              <a:srgbClr val="00B0F0"/>
            </a:solidFill>
            <a:ln w="9525" cap="flat" cmpd="sng" algn="ctr">
              <a:solidFill>
                <a:schemeClr val="bg1"/>
              </a:solidFill>
              <a:prstDash val="sysDash"/>
            </a:ln>
            <a:effectLst/>
          </p:spPr>
          <p:txBody>
            <a:bodyPr lIns="261154" tIns="91440" rIns="130578" bIns="91440" rtlCol="0" anchor="b" anchorCtr="0"/>
            <a:lstStyle/>
            <a:p>
              <a:pPr algn="r" defTabSz="1450141"/>
              <a:r>
                <a:rPr lang="en-US" dirty="0" smtClean="0">
                  <a:solidFill>
                    <a:srgbClr val="FFFFFF">
                      <a:alpha val="99000"/>
                    </a:srgbClr>
                  </a:solidFill>
                  <a:ea typeface="Segoe UI" pitchFamily="34" charset="0"/>
                  <a:cs typeface="Segoe UI" pitchFamily="34" charset="0"/>
                </a:rPr>
                <a:t>data management</a:t>
              </a:r>
              <a:endParaRPr lang="en-US" dirty="0">
                <a:solidFill>
                  <a:srgbClr val="FFFFFF">
                    <a:alpha val="99000"/>
                  </a:srgbClr>
                </a:solidFill>
                <a:ea typeface="Segoe UI" pitchFamily="34" charset="0"/>
                <a:cs typeface="Segoe UI" pitchFamily="34" charset="0"/>
              </a:endParaRPr>
            </a:p>
          </p:txBody>
        </p:sp>
        <p:sp>
          <p:nvSpPr>
            <p:cNvPr id="1412" name="Rectangle 1411"/>
            <p:cNvSpPr/>
            <p:nvPr/>
          </p:nvSpPr>
          <p:spPr>
            <a:xfrm>
              <a:off x="8169679" y="3037868"/>
              <a:ext cx="3009951" cy="1419832"/>
            </a:xfrm>
            <a:prstGeom prst="rect">
              <a:avLst/>
            </a:prstGeom>
            <a:solidFill>
              <a:srgbClr val="00B0F0"/>
            </a:solidFill>
            <a:ln w="9525" cap="flat" cmpd="sng" algn="ctr">
              <a:solidFill>
                <a:schemeClr val="bg1"/>
              </a:solidFill>
              <a:prstDash val="sysDash"/>
            </a:ln>
            <a:effectLst/>
          </p:spPr>
          <p:txBody>
            <a:bodyPr lIns="261154" tIns="91440" rIns="130578" bIns="91440" rtlCol="0" anchor="b" anchorCtr="0"/>
            <a:lstStyle/>
            <a:p>
              <a:pPr algn="r" defTabSz="1450141"/>
              <a:r>
                <a:rPr lang="en-US" dirty="0">
                  <a:solidFill>
                    <a:srgbClr val="FFFFFF">
                      <a:alpha val="99000"/>
                    </a:srgbClr>
                  </a:solidFill>
                  <a:ea typeface="Segoe UI" pitchFamily="34" charset="0"/>
                  <a:cs typeface="Segoe UI" pitchFamily="34" charset="0"/>
                </a:rPr>
                <a:t>networking</a:t>
              </a:r>
            </a:p>
          </p:txBody>
        </p:sp>
        <p:sp>
          <p:nvSpPr>
            <p:cNvPr id="1414" name="Rectangle 1413"/>
            <p:cNvSpPr/>
            <p:nvPr/>
          </p:nvSpPr>
          <p:spPr>
            <a:xfrm>
              <a:off x="4857762" y="3182148"/>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a:solidFill>
                    <a:srgbClr val="F2F2F2">
                      <a:alpha val="99000"/>
                    </a:srgbClr>
                  </a:solidFill>
                  <a:ea typeface="Segoe UI" pitchFamily="34" charset="0"/>
                  <a:cs typeface="Segoe UI" pitchFamily="34" charset="0"/>
                </a:rPr>
                <a:t>SQL </a:t>
              </a:r>
              <a:br>
                <a:rPr lang="en-US" sz="1100" dirty="0">
                  <a:solidFill>
                    <a:srgbClr val="F2F2F2">
                      <a:alpha val="99000"/>
                    </a:srgbClr>
                  </a:solidFill>
                  <a:ea typeface="Segoe UI" pitchFamily="34" charset="0"/>
                  <a:cs typeface="Segoe UI" pitchFamily="34" charset="0"/>
                </a:rPr>
              </a:br>
              <a:r>
                <a:rPr lang="en-US" sz="1100" dirty="0">
                  <a:solidFill>
                    <a:srgbClr val="F2F2F2">
                      <a:alpha val="99000"/>
                    </a:srgbClr>
                  </a:solidFill>
                  <a:ea typeface="Segoe UI" pitchFamily="34" charset="0"/>
                  <a:cs typeface="Segoe UI" pitchFamily="34" charset="0"/>
                </a:rPr>
                <a:t>database</a:t>
              </a:r>
            </a:p>
          </p:txBody>
        </p:sp>
        <p:pic>
          <p:nvPicPr>
            <p:cNvPr id="1415" name="Picture 2"/>
            <p:cNvPicPr>
              <a:picLocks noChangeAspect="1" noChangeArrowheads="1"/>
            </p:cNvPicPr>
            <p:nvPr/>
          </p:nvPicPr>
          <p:blipFill>
            <a:blip r:embed="rId9" cstate="print">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5111687" y="3245491"/>
              <a:ext cx="306525" cy="27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2" name="Rectangle 1421"/>
            <p:cNvSpPr/>
            <p:nvPr/>
          </p:nvSpPr>
          <p:spPr>
            <a:xfrm>
              <a:off x="5898826" y="3182173"/>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err="1">
                  <a:solidFill>
                    <a:srgbClr val="F2F2F2">
                      <a:alpha val="99000"/>
                    </a:srgbClr>
                  </a:solidFill>
                  <a:ea typeface="Segoe UI" pitchFamily="34" charset="0"/>
                  <a:cs typeface="Segoe UI" pitchFamily="34" charset="0"/>
                </a:rPr>
                <a:t>noSQL</a:t>
              </a:r>
              <a:r>
                <a:rPr lang="en-US" sz="1100" dirty="0">
                  <a:solidFill>
                    <a:srgbClr val="F2F2F2">
                      <a:alpha val="99000"/>
                    </a:srgbClr>
                  </a:solidFill>
                  <a:ea typeface="Segoe UI" pitchFamily="34" charset="0"/>
                  <a:cs typeface="Segoe UI" pitchFamily="34" charset="0"/>
                </a:rPr>
                <a:t> </a:t>
              </a:r>
              <a:br>
                <a:rPr lang="en-US" sz="1100" dirty="0">
                  <a:solidFill>
                    <a:srgbClr val="F2F2F2">
                      <a:alpha val="99000"/>
                    </a:srgbClr>
                  </a:solidFill>
                  <a:ea typeface="Segoe UI" pitchFamily="34" charset="0"/>
                  <a:cs typeface="Segoe UI" pitchFamily="34" charset="0"/>
                </a:rPr>
              </a:br>
              <a:r>
                <a:rPr lang="en-US" sz="1100" dirty="0">
                  <a:solidFill>
                    <a:srgbClr val="F2F2F2">
                      <a:alpha val="99000"/>
                    </a:srgbClr>
                  </a:solidFill>
                  <a:ea typeface="Segoe UI" pitchFamily="34" charset="0"/>
                  <a:cs typeface="Segoe UI" pitchFamily="34" charset="0"/>
                </a:rPr>
                <a:t>database</a:t>
              </a:r>
            </a:p>
          </p:txBody>
        </p:sp>
        <p:sp>
          <p:nvSpPr>
            <p:cNvPr id="1423" name="Rectangle 1422"/>
            <p:cNvSpPr/>
            <p:nvPr/>
          </p:nvSpPr>
          <p:spPr>
            <a:xfrm>
              <a:off x="6124041" y="3260439"/>
              <a:ext cx="388990" cy="2478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24" name="Rectangle 1423"/>
            <p:cNvSpPr/>
            <p:nvPr/>
          </p:nvSpPr>
          <p:spPr>
            <a:xfrm>
              <a:off x="6124218" y="3260970"/>
              <a:ext cx="141422" cy="23739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21" name="Rectangle 1420"/>
            <p:cNvSpPr/>
            <p:nvPr/>
          </p:nvSpPr>
          <p:spPr>
            <a:xfrm>
              <a:off x="3351805" y="3165791"/>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a:solidFill>
                    <a:srgbClr val="F2F2F2">
                      <a:alpha val="99000"/>
                    </a:srgbClr>
                  </a:solidFill>
                  <a:ea typeface="Segoe UI" pitchFamily="34" charset="0"/>
                  <a:cs typeface="Segoe UI" pitchFamily="34" charset="0"/>
                </a:rPr>
                <a:t>websites</a:t>
              </a:r>
            </a:p>
          </p:txBody>
        </p:sp>
        <p:sp>
          <p:nvSpPr>
            <p:cNvPr id="1426" name="Freeform 1425"/>
            <p:cNvSpPr>
              <a:spLocks noEditPoints="1"/>
            </p:cNvSpPr>
            <p:nvPr/>
          </p:nvSpPr>
          <p:spPr bwMode="auto">
            <a:xfrm>
              <a:off x="3576845" y="3216702"/>
              <a:ext cx="380225" cy="335325"/>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20" name="Rectangle 1419"/>
            <p:cNvSpPr/>
            <p:nvPr/>
          </p:nvSpPr>
          <p:spPr>
            <a:xfrm>
              <a:off x="1320459" y="3165791"/>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a:solidFill>
                    <a:srgbClr val="F2F2F2">
                      <a:alpha val="99000"/>
                    </a:srgbClr>
                  </a:solidFill>
                  <a:ea typeface="Segoe UI" pitchFamily="34" charset="0"/>
                  <a:cs typeface="Segoe UI" pitchFamily="34" charset="0"/>
                </a:rPr>
                <a:t>cloud services</a:t>
              </a:r>
            </a:p>
          </p:txBody>
        </p:sp>
        <p:grpSp>
          <p:nvGrpSpPr>
            <p:cNvPr id="1427" name="Group 1426"/>
            <p:cNvGrpSpPr/>
            <p:nvPr/>
          </p:nvGrpSpPr>
          <p:grpSpPr>
            <a:xfrm>
              <a:off x="1452655" y="3260991"/>
              <a:ext cx="565913" cy="341995"/>
              <a:chOff x="214313" y="2174876"/>
              <a:chExt cx="990599" cy="598487"/>
            </a:xfrm>
          </p:grpSpPr>
          <p:sp>
            <p:nvSpPr>
              <p:cNvPr id="1432" name="Freeform 6"/>
              <p:cNvSpPr>
                <a:spLocks/>
              </p:cNvSpPr>
              <p:nvPr/>
            </p:nvSpPr>
            <p:spPr bwMode="auto">
              <a:xfrm>
                <a:off x="496887" y="2174876"/>
                <a:ext cx="708025" cy="379413"/>
              </a:xfrm>
              <a:custGeom>
                <a:avLst/>
                <a:gdLst>
                  <a:gd name="T0" fmla="*/ 138 w 189"/>
                  <a:gd name="T1" fmla="*/ 0 h 101"/>
                  <a:gd name="T2" fmla="*/ 94 w 189"/>
                  <a:gd name="T3" fmla="*/ 26 h 101"/>
                  <a:gd name="T4" fmla="*/ 75 w 189"/>
                  <a:gd name="T5" fmla="*/ 21 h 101"/>
                  <a:gd name="T6" fmla="*/ 40 w 189"/>
                  <a:gd name="T7" fmla="*/ 42 h 101"/>
                  <a:gd name="T8" fmla="*/ 29 w 189"/>
                  <a:gd name="T9" fmla="*/ 40 h 101"/>
                  <a:gd name="T10" fmla="*/ 0 w 189"/>
                  <a:gd name="T11" fmla="*/ 64 h 101"/>
                  <a:gd name="T12" fmla="*/ 11 w 189"/>
                  <a:gd name="T13" fmla="*/ 62 h 101"/>
                  <a:gd name="T14" fmla="*/ 30 w 189"/>
                  <a:gd name="T15" fmla="*/ 66 h 101"/>
                  <a:gd name="T16" fmla="*/ 82 w 189"/>
                  <a:gd name="T17" fmla="*/ 39 h 101"/>
                  <a:gd name="T18" fmla="*/ 145 w 189"/>
                  <a:gd name="T19" fmla="*/ 101 h 101"/>
                  <a:gd name="T20" fmla="*/ 189 w 189"/>
                  <a:gd name="T21" fmla="*/ 51 h 101"/>
                  <a:gd name="T22" fmla="*/ 138 w 189"/>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01">
                    <a:moveTo>
                      <a:pt x="138" y="0"/>
                    </a:moveTo>
                    <a:cubicBezTo>
                      <a:pt x="119" y="0"/>
                      <a:pt x="103" y="10"/>
                      <a:pt x="94" y="26"/>
                    </a:cubicBezTo>
                    <a:cubicBezTo>
                      <a:pt x="89" y="23"/>
                      <a:pt x="82" y="21"/>
                      <a:pt x="75" y="21"/>
                    </a:cubicBezTo>
                    <a:cubicBezTo>
                      <a:pt x="60" y="21"/>
                      <a:pt x="46" y="30"/>
                      <a:pt x="40" y="42"/>
                    </a:cubicBezTo>
                    <a:cubicBezTo>
                      <a:pt x="36" y="41"/>
                      <a:pt x="33" y="40"/>
                      <a:pt x="29" y="40"/>
                    </a:cubicBezTo>
                    <a:cubicBezTo>
                      <a:pt x="15" y="40"/>
                      <a:pt x="3" y="50"/>
                      <a:pt x="0" y="64"/>
                    </a:cubicBezTo>
                    <a:cubicBezTo>
                      <a:pt x="3" y="63"/>
                      <a:pt x="7" y="62"/>
                      <a:pt x="11" y="62"/>
                    </a:cubicBezTo>
                    <a:cubicBezTo>
                      <a:pt x="17" y="62"/>
                      <a:pt x="24" y="64"/>
                      <a:pt x="30" y="66"/>
                    </a:cubicBezTo>
                    <a:cubicBezTo>
                      <a:pt x="42" y="49"/>
                      <a:pt x="61" y="39"/>
                      <a:pt x="82" y="39"/>
                    </a:cubicBezTo>
                    <a:cubicBezTo>
                      <a:pt x="117" y="39"/>
                      <a:pt x="145" y="67"/>
                      <a:pt x="145" y="101"/>
                    </a:cubicBezTo>
                    <a:cubicBezTo>
                      <a:pt x="170" y="98"/>
                      <a:pt x="189" y="77"/>
                      <a:pt x="189" y="51"/>
                    </a:cubicBezTo>
                    <a:cubicBezTo>
                      <a:pt x="189" y="22"/>
                      <a:pt x="167" y="0"/>
                      <a:pt x="13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3" name="Freeform 7"/>
              <p:cNvSpPr>
                <a:spLocks/>
              </p:cNvSpPr>
              <p:nvPr/>
            </p:nvSpPr>
            <p:spPr bwMode="auto">
              <a:xfrm>
                <a:off x="214313" y="2344737"/>
                <a:ext cx="803274" cy="428626"/>
              </a:xfrm>
              <a:custGeom>
                <a:avLst/>
                <a:gdLst>
                  <a:gd name="T0" fmla="*/ 157 w 214"/>
                  <a:gd name="T1" fmla="*/ 0 h 114"/>
                  <a:gd name="T2" fmla="*/ 107 w 214"/>
                  <a:gd name="T3" fmla="*/ 29 h 114"/>
                  <a:gd name="T4" fmla="*/ 86 w 214"/>
                  <a:gd name="T5" fmla="*/ 23 h 114"/>
                  <a:gd name="T6" fmla="*/ 46 w 214"/>
                  <a:gd name="T7" fmla="*/ 48 h 114"/>
                  <a:gd name="T8" fmla="*/ 34 w 214"/>
                  <a:gd name="T9" fmla="*/ 45 h 114"/>
                  <a:gd name="T10" fmla="*/ 0 w 214"/>
                  <a:gd name="T11" fmla="*/ 80 h 114"/>
                  <a:gd name="T12" fmla="*/ 34 w 214"/>
                  <a:gd name="T13" fmla="*/ 114 h 114"/>
                  <a:gd name="T14" fmla="*/ 86 w 214"/>
                  <a:gd name="T15" fmla="*/ 114 h 114"/>
                  <a:gd name="T16" fmla="*/ 157 w 214"/>
                  <a:gd name="T17" fmla="*/ 114 h 114"/>
                  <a:gd name="T18" fmla="*/ 214 w 214"/>
                  <a:gd name="T19" fmla="*/ 57 h 114"/>
                  <a:gd name="T20" fmla="*/ 157 w 214"/>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14">
                    <a:moveTo>
                      <a:pt x="157" y="0"/>
                    </a:moveTo>
                    <a:cubicBezTo>
                      <a:pt x="136" y="0"/>
                      <a:pt x="117" y="11"/>
                      <a:pt x="107" y="29"/>
                    </a:cubicBezTo>
                    <a:cubicBezTo>
                      <a:pt x="101" y="25"/>
                      <a:pt x="94" y="23"/>
                      <a:pt x="86" y="23"/>
                    </a:cubicBezTo>
                    <a:cubicBezTo>
                      <a:pt x="69" y="23"/>
                      <a:pt x="54" y="33"/>
                      <a:pt x="46" y="48"/>
                    </a:cubicBezTo>
                    <a:cubicBezTo>
                      <a:pt x="42" y="46"/>
                      <a:pt x="38" y="45"/>
                      <a:pt x="34" y="45"/>
                    </a:cubicBezTo>
                    <a:cubicBezTo>
                      <a:pt x="15" y="45"/>
                      <a:pt x="0" y="61"/>
                      <a:pt x="0" y="80"/>
                    </a:cubicBezTo>
                    <a:cubicBezTo>
                      <a:pt x="0" y="99"/>
                      <a:pt x="15" y="114"/>
                      <a:pt x="34" y="114"/>
                    </a:cubicBezTo>
                    <a:cubicBezTo>
                      <a:pt x="86" y="114"/>
                      <a:pt x="86" y="114"/>
                      <a:pt x="86" y="114"/>
                    </a:cubicBezTo>
                    <a:cubicBezTo>
                      <a:pt x="157" y="114"/>
                      <a:pt x="157" y="114"/>
                      <a:pt x="157" y="114"/>
                    </a:cubicBezTo>
                    <a:cubicBezTo>
                      <a:pt x="189" y="114"/>
                      <a:pt x="214" y="89"/>
                      <a:pt x="214" y="57"/>
                    </a:cubicBezTo>
                    <a:cubicBezTo>
                      <a:pt x="214" y="25"/>
                      <a:pt x="189" y="0"/>
                      <a:pt x="15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1416" name="Rectangle 1415"/>
            <p:cNvSpPr/>
            <p:nvPr/>
          </p:nvSpPr>
          <p:spPr>
            <a:xfrm>
              <a:off x="6939888" y="3179008"/>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a:solidFill>
                    <a:srgbClr val="F2F2F2">
                      <a:alpha val="99000"/>
                    </a:srgbClr>
                  </a:solidFill>
                  <a:ea typeface="Segoe UI" pitchFamily="34" charset="0"/>
                  <a:cs typeface="Segoe UI" pitchFamily="34" charset="0"/>
                </a:rPr>
                <a:t>blob</a:t>
              </a:r>
            </a:p>
          </p:txBody>
        </p:sp>
        <p:sp>
          <p:nvSpPr>
            <p:cNvPr id="1428" name="Freeform 79"/>
            <p:cNvSpPr>
              <a:spLocks noEditPoints="1"/>
            </p:cNvSpPr>
            <p:nvPr/>
          </p:nvSpPr>
          <p:spPr bwMode="black">
            <a:xfrm>
              <a:off x="7223293" y="3270572"/>
              <a:ext cx="272609" cy="36862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300">
                <a:solidFill>
                  <a:srgbClr val="FFFFFF"/>
                </a:solidFill>
              </a:endParaRPr>
            </a:p>
          </p:txBody>
        </p:sp>
        <p:sp>
          <p:nvSpPr>
            <p:cNvPr id="1417" name="Rectangle 1416"/>
            <p:cNvSpPr/>
            <p:nvPr/>
          </p:nvSpPr>
          <p:spPr>
            <a:xfrm>
              <a:off x="8295079" y="3171514"/>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a:solidFill>
                    <a:srgbClr val="F2F2F2">
                      <a:alpha val="99000"/>
                    </a:srgbClr>
                  </a:solidFill>
                  <a:ea typeface="Segoe UI" pitchFamily="34" charset="0"/>
                  <a:cs typeface="Segoe UI" pitchFamily="34" charset="0"/>
                </a:rPr>
                <a:t>connect</a:t>
              </a:r>
            </a:p>
          </p:txBody>
        </p:sp>
        <p:sp>
          <p:nvSpPr>
            <p:cNvPr id="1429" name="Freeform 58"/>
            <p:cNvSpPr>
              <a:spLocks noEditPoints="1"/>
            </p:cNvSpPr>
            <p:nvPr/>
          </p:nvSpPr>
          <p:spPr bwMode="black">
            <a:xfrm>
              <a:off x="8507032" y="3260970"/>
              <a:ext cx="406399" cy="435699"/>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300">
                <a:solidFill>
                  <a:srgbClr val="FFFFFF"/>
                </a:solidFill>
              </a:endParaRPr>
            </a:p>
          </p:txBody>
        </p:sp>
        <p:sp>
          <p:nvSpPr>
            <p:cNvPr id="1418" name="Rectangle 1417"/>
            <p:cNvSpPr/>
            <p:nvPr/>
          </p:nvSpPr>
          <p:spPr>
            <a:xfrm>
              <a:off x="9260028" y="3171514"/>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a:solidFill>
                    <a:srgbClr val="F2F2F2">
                      <a:alpha val="99000"/>
                    </a:srgbClr>
                  </a:solidFill>
                  <a:ea typeface="Segoe UI" pitchFamily="34" charset="0"/>
                  <a:cs typeface="Segoe UI" pitchFamily="34" charset="0"/>
                </a:rPr>
                <a:t>virtual network</a:t>
              </a:r>
            </a:p>
          </p:txBody>
        </p:sp>
        <p:sp>
          <p:nvSpPr>
            <p:cNvPr id="1430" name="Freeform 78"/>
            <p:cNvSpPr>
              <a:spLocks noEditPoints="1"/>
            </p:cNvSpPr>
            <p:nvPr/>
          </p:nvSpPr>
          <p:spPr bwMode="black">
            <a:xfrm>
              <a:off x="9527272" y="3242778"/>
              <a:ext cx="295816" cy="283174"/>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300">
                <a:solidFill>
                  <a:srgbClr val="FFFFFF"/>
                </a:solidFill>
              </a:endParaRPr>
            </a:p>
          </p:txBody>
        </p:sp>
        <p:sp>
          <p:nvSpPr>
            <p:cNvPr id="1419" name="Rectangle 1418"/>
            <p:cNvSpPr/>
            <p:nvPr/>
          </p:nvSpPr>
          <p:spPr>
            <a:xfrm>
              <a:off x="10224976" y="3182173"/>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a:solidFill>
                    <a:srgbClr val="F2F2F2">
                      <a:alpha val="99000"/>
                    </a:srgbClr>
                  </a:solidFill>
                  <a:ea typeface="Segoe UI" pitchFamily="34" charset="0"/>
                  <a:cs typeface="Segoe UI" pitchFamily="34" charset="0"/>
                </a:rPr>
                <a:t>traffic manager</a:t>
              </a:r>
            </a:p>
          </p:txBody>
        </p:sp>
        <p:pic>
          <p:nvPicPr>
            <p:cNvPr id="1431" name="Picture 50" descr="C:\Users\sakuu\Documents\Ballmer MGX 2011\Tile Icons\Road For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black">
            <a:xfrm>
              <a:off x="10482311" y="3226547"/>
              <a:ext cx="315635" cy="315635"/>
            </a:xfrm>
            <a:prstGeom prst="rect">
              <a:avLst/>
            </a:prstGeom>
            <a:noFill/>
            <a:extLst>
              <a:ext uri="{909E8E84-426E-40DD-AFC4-6F175D3DCCD1}">
                <a14:hiddenFill xmlns:a14="http://schemas.microsoft.com/office/drawing/2010/main">
                  <a:solidFill>
                    <a:srgbClr val="FFFFFF"/>
                  </a:solidFill>
                </a14:hiddenFill>
              </a:ext>
            </a:extLst>
          </p:spPr>
        </p:pic>
        <p:sp>
          <p:nvSpPr>
            <p:cNvPr id="1500" name="Rectangle 1499"/>
            <p:cNvSpPr/>
            <p:nvPr/>
          </p:nvSpPr>
          <p:spPr>
            <a:xfrm>
              <a:off x="2336132" y="3165791"/>
              <a:ext cx="822960" cy="822960"/>
            </a:xfrm>
            <a:prstGeom prst="rect">
              <a:avLst/>
            </a:prstGeom>
            <a:solidFill>
              <a:srgbClr val="00A1DA"/>
            </a:solidFill>
            <a:ln w="9525" cap="flat" cmpd="sng" algn="ctr">
              <a:noFill/>
              <a:prstDash val="solid"/>
            </a:ln>
            <a:effectLst/>
          </p:spPr>
          <p:txBody>
            <a:bodyPr lIns="0" tIns="0" rIns="0" bIns="45720" rtlCol="0" anchor="b" anchorCtr="0"/>
            <a:lstStyle/>
            <a:p>
              <a:pPr algn="ctr" defTabSz="1450141">
                <a:lnSpc>
                  <a:spcPct val="90000"/>
                </a:lnSpc>
              </a:pPr>
              <a:r>
                <a:rPr lang="en-US" sz="1100" dirty="0">
                  <a:solidFill>
                    <a:srgbClr val="F2F2F2">
                      <a:alpha val="99000"/>
                    </a:srgbClr>
                  </a:solidFill>
                  <a:ea typeface="Segoe UI" pitchFamily="34" charset="0"/>
                  <a:cs typeface="Segoe UI" pitchFamily="34" charset="0"/>
                </a:rPr>
                <a:t>VMs</a:t>
              </a:r>
            </a:p>
          </p:txBody>
        </p:sp>
        <p:grpSp>
          <p:nvGrpSpPr>
            <p:cNvPr id="1501" name="Group 1500"/>
            <p:cNvGrpSpPr/>
            <p:nvPr/>
          </p:nvGrpSpPr>
          <p:grpSpPr bwMode="black">
            <a:xfrm>
              <a:off x="2538156" y="3219797"/>
              <a:ext cx="426256" cy="329135"/>
              <a:chOff x="7010403" y="2133599"/>
              <a:chExt cx="1379535" cy="1065215"/>
            </a:xfrm>
          </p:grpSpPr>
          <p:sp>
            <p:nvSpPr>
              <p:cNvPr id="1502" name="Freeform 161"/>
              <p:cNvSpPr>
                <a:spLocks/>
              </p:cNvSpPr>
              <p:nvPr/>
            </p:nvSpPr>
            <p:spPr bwMode="black">
              <a:xfrm>
                <a:off x="7189790" y="2416173"/>
                <a:ext cx="57152"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03" name="Freeform 162"/>
              <p:cNvSpPr>
                <a:spLocks/>
              </p:cNvSpPr>
              <p:nvPr/>
            </p:nvSpPr>
            <p:spPr bwMode="black">
              <a:xfrm>
                <a:off x="7539040" y="2225675"/>
                <a:ext cx="57152" cy="47624"/>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04" name="Freeform 163"/>
              <p:cNvSpPr>
                <a:spLocks/>
              </p:cNvSpPr>
              <p:nvPr/>
            </p:nvSpPr>
            <p:spPr bwMode="black">
              <a:xfrm>
                <a:off x="7329493" y="2339975"/>
                <a:ext cx="57152" cy="47624"/>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05" name="Freeform 164"/>
              <p:cNvSpPr>
                <a:spLocks/>
              </p:cNvSpPr>
              <p:nvPr/>
            </p:nvSpPr>
            <p:spPr bwMode="black">
              <a:xfrm>
                <a:off x="7399341" y="2301873"/>
                <a:ext cx="57152" cy="47624"/>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06" name="Freeform 165"/>
              <p:cNvSpPr>
                <a:spLocks/>
              </p:cNvSpPr>
              <p:nvPr/>
            </p:nvSpPr>
            <p:spPr bwMode="black">
              <a:xfrm>
                <a:off x="7469192" y="2263774"/>
                <a:ext cx="58737" cy="47624"/>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07" name="Freeform 166"/>
              <p:cNvSpPr>
                <a:spLocks/>
              </p:cNvSpPr>
              <p:nvPr/>
            </p:nvSpPr>
            <p:spPr bwMode="black">
              <a:xfrm>
                <a:off x="7011992" y="2725739"/>
                <a:ext cx="31749"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08" name="Freeform 167"/>
              <p:cNvSpPr>
                <a:spLocks/>
              </p:cNvSpPr>
              <p:nvPr/>
            </p:nvSpPr>
            <p:spPr bwMode="black">
              <a:xfrm>
                <a:off x="7116767" y="2451100"/>
                <a:ext cx="57152" cy="31749"/>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09" name="Freeform 168"/>
              <p:cNvSpPr>
                <a:spLocks/>
              </p:cNvSpPr>
              <p:nvPr/>
            </p:nvSpPr>
            <p:spPr bwMode="black">
              <a:xfrm>
                <a:off x="7010403" y="2646362"/>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0" name="Freeform 169"/>
              <p:cNvSpPr>
                <a:spLocks/>
              </p:cNvSpPr>
              <p:nvPr/>
            </p:nvSpPr>
            <p:spPr bwMode="black">
              <a:xfrm>
                <a:off x="7608891" y="2187573"/>
                <a:ext cx="58737" cy="47624"/>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1" name="Freeform 170"/>
              <p:cNvSpPr>
                <a:spLocks/>
              </p:cNvSpPr>
              <p:nvPr/>
            </p:nvSpPr>
            <p:spPr bwMode="black">
              <a:xfrm>
                <a:off x="7011992" y="2566986"/>
                <a:ext cx="34924" cy="53974"/>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2" name="Freeform 171"/>
              <p:cNvSpPr>
                <a:spLocks/>
              </p:cNvSpPr>
              <p:nvPr/>
            </p:nvSpPr>
            <p:spPr bwMode="black">
              <a:xfrm>
                <a:off x="7011989" y="2484439"/>
                <a:ext cx="34924" cy="57152"/>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3" name="Freeform 172"/>
              <p:cNvSpPr>
                <a:spLocks/>
              </p:cNvSpPr>
              <p:nvPr/>
            </p:nvSpPr>
            <p:spPr bwMode="black">
              <a:xfrm>
                <a:off x="8045449" y="2289173"/>
                <a:ext cx="58737" cy="47624"/>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4" name="Freeform 173"/>
              <p:cNvSpPr>
                <a:spLocks/>
              </p:cNvSpPr>
              <p:nvPr/>
            </p:nvSpPr>
            <p:spPr bwMode="black">
              <a:xfrm>
                <a:off x="8251825" y="2411412"/>
                <a:ext cx="58737" cy="50799"/>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5" name="Freeform 174"/>
              <p:cNvSpPr>
                <a:spLocks/>
              </p:cNvSpPr>
              <p:nvPr/>
            </p:nvSpPr>
            <p:spPr bwMode="black">
              <a:xfrm>
                <a:off x="8185152" y="2368549"/>
                <a:ext cx="57152"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6" name="Freeform 175"/>
              <p:cNvSpPr>
                <a:spLocks/>
              </p:cNvSpPr>
              <p:nvPr/>
            </p:nvSpPr>
            <p:spPr bwMode="black">
              <a:xfrm>
                <a:off x="8356600" y="2528887"/>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7" name="Freeform 176"/>
              <p:cNvSpPr>
                <a:spLocks/>
              </p:cNvSpPr>
              <p:nvPr/>
            </p:nvSpPr>
            <p:spPr bwMode="black">
              <a:xfrm>
                <a:off x="8316912" y="2457450"/>
                <a:ext cx="55562"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8" name="Freeform 177"/>
              <p:cNvSpPr>
                <a:spLocks/>
              </p:cNvSpPr>
              <p:nvPr/>
            </p:nvSpPr>
            <p:spPr bwMode="black">
              <a:xfrm>
                <a:off x="8115300" y="2328861"/>
                <a:ext cx="58737" cy="47624"/>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19" name="Freeform 178"/>
              <p:cNvSpPr>
                <a:spLocks/>
              </p:cNvSpPr>
              <p:nvPr/>
            </p:nvSpPr>
            <p:spPr bwMode="black">
              <a:xfrm>
                <a:off x="7821613" y="2162173"/>
                <a:ext cx="58737"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0" name="Freeform 179"/>
              <p:cNvSpPr>
                <a:spLocks/>
              </p:cNvSpPr>
              <p:nvPr/>
            </p:nvSpPr>
            <p:spPr bwMode="black">
              <a:xfrm>
                <a:off x="7754937" y="2133599"/>
                <a:ext cx="53973"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1" name="Freeform 180"/>
              <p:cNvSpPr>
                <a:spLocks/>
              </p:cNvSpPr>
              <p:nvPr/>
            </p:nvSpPr>
            <p:spPr bwMode="black">
              <a:xfrm>
                <a:off x="7677150" y="2144713"/>
                <a:ext cx="57152"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2" name="Freeform 181"/>
              <p:cNvSpPr>
                <a:spLocks/>
              </p:cNvSpPr>
              <p:nvPr/>
            </p:nvSpPr>
            <p:spPr bwMode="black">
              <a:xfrm>
                <a:off x="7026278" y="2797176"/>
                <a:ext cx="57152"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3" name="Freeform 182"/>
              <p:cNvSpPr>
                <a:spLocks/>
              </p:cNvSpPr>
              <p:nvPr/>
            </p:nvSpPr>
            <p:spPr bwMode="black">
              <a:xfrm>
                <a:off x="7975604" y="2251075"/>
                <a:ext cx="57152" cy="47624"/>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4" name="Freeform 183"/>
              <p:cNvSpPr>
                <a:spLocks/>
              </p:cNvSpPr>
              <p:nvPr/>
            </p:nvSpPr>
            <p:spPr bwMode="black">
              <a:xfrm>
                <a:off x="7889879" y="2203451"/>
                <a:ext cx="73026" cy="57152"/>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5" name="Freeform 184"/>
              <p:cNvSpPr>
                <a:spLocks/>
              </p:cNvSpPr>
              <p:nvPr/>
            </p:nvSpPr>
            <p:spPr bwMode="black">
              <a:xfrm>
                <a:off x="7259641" y="2378075"/>
                <a:ext cx="57152" cy="47624"/>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6" name="Freeform 185"/>
              <p:cNvSpPr>
                <a:spLocks/>
              </p:cNvSpPr>
              <p:nvPr/>
            </p:nvSpPr>
            <p:spPr bwMode="black">
              <a:xfrm>
                <a:off x="8091490" y="2879727"/>
                <a:ext cx="57152" cy="47624"/>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7" name="Freeform 186"/>
              <p:cNvSpPr>
                <a:spLocks/>
              </p:cNvSpPr>
              <p:nvPr/>
            </p:nvSpPr>
            <p:spPr bwMode="black">
              <a:xfrm>
                <a:off x="7953377" y="2960689"/>
                <a:ext cx="57152"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8" name="Freeform 187"/>
              <p:cNvSpPr>
                <a:spLocks/>
              </p:cNvSpPr>
              <p:nvPr/>
            </p:nvSpPr>
            <p:spPr bwMode="black">
              <a:xfrm>
                <a:off x="8021642" y="2919415"/>
                <a:ext cx="58737"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29" name="Freeform 188"/>
              <p:cNvSpPr>
                <a:spLocks/>
              </p:cNvSpPr>
              <p:nvPr/>
            </p:nvSpPr>
            <p:spPr bwMode="black">
              <a:xfrm>
                <a:off x="7821616" y="3046415"/>
                <a:ext cx="53973" cy="53974"/>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0" name="Freeform 189"/>
              <p:cNvSpPr>
                <a:spLocks/>
              </p:cNvSpPr>
              <p:nvPr/>
            </p:nvSpPr>
            <p:spPr bwMode="black">
              <a:xfrm>
                <a:off x="7885115" y="3001963"/>
                <a:ext cx="57152"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1" name="Freeform 190"/>
              <p:cNvSpPr>
                <a:spLocks/>
              </p:cNvSpPr>
              <p:nvPr/>
            </p:nvSpPr>
            <p:spPr bwMode="black">
              <a:xfrm>
                <a:off x="8159752" y="2840039"/>
                <a:ext cx="58737" cy="47624"/>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2" name="Freeform 191"/>
              <p:cNvSpPr>
                <a:spLocks/>
              </p:cNvSpPr>
              <p:nvPr/>
            </p:nvSpPr>
            <p:spPr bwMode="black">
              <a:xfrm>
                <a:off x="7038974" y="2435226"/>
                <a:ext cx="58737"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3" name="Freeform 192"/>
              <p:cNvSpPr>
                <a:spLocks/>
              </p:cNvSpPr>
              <p:nvPr/>
            </p:nvSpPr>
            <p:spPr bwMode="black">
              <a:xfrm>
                <a:off x="8348664" y="2689226"/>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4" name="Freeform 193"/>
              <p:cNvSpPr>
                <a:spLocks/>
              </p:cNvSpPr>
              <p:nvPr/>
            </p:nvSpPr>
            <p:spPr bwMode="black">
              <a:xfrm>
                <a:off x="8362950" y="2611439"/>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5" name="Freeform 194"/>
              <p:cNvSpPr>
                <a:spLocks/>
              </p:cNvSpPr>
              <p:nvPr/>
            </p:nvSpPr>
            <p:spPr bwMode="black">
              <a:xfrm>
                <a:off x="7783514" y="3113088"/>
                <a:ext cx="47624" cy="57152"/>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6" name="Freeform 195"/>
              <p:cNvSpPr>
                <a:spLocks/>
              </p:cNvSpPr>
              <p:nvPr/>
            </p:nvSpPr>
            <p:spPr bwMode="black">
              <a:xfrm>
                <a:off x="8229600" y="2798762"/>
                <a:ext cx="57152"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7" name="Freeform 196"/>
              <p:cNvSpPr>
                <a:spLocks/>
              </p:cNvSpPr>
              <p:nvPr/>
            </p:nvSpPr>
            <p:spPr bwMode="black">
              <a:xfrm>
                <a:off x="8297862" y="2754313"/>
                <a:ext cx="57152" cy="50799"/>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8" name="Freeform 197"/>
              <p:cNvSpPr>
                <a:spLocks/>
              </p:cNvSpPr>
              <p:nvPr/>
            </p:nvSpPr>
            <p:spPr bwMode="black">
              <a:xfrm>
                <a:off x="7313612" y="2935290"/>
                <a:ext cx="57152"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39" name="Freeform 198"/>
              <p:cNvSpPr>
                <a:spLocks/>
              </p:cNvSpPr>
              <p:nvPr/>
            </p:nvSpPr>
            <p:spPr bwMode="black">
              <a:xfrm>
                <a:off x="7381874" y="2974975"/>
                <a:ext cx="57152"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0" name="Freeform 199"/>
              <p:cNvSpPr>
                <a:spLocks/>
              </p:cNvSpPr>
              <p:nvPr/>
            </p:nvSpPr>
            <p:spPr bwMode="black">
              <a:xfrm>
                <a:off x="7243764" y="2895602"/>
                <a:ext cx="58737" cy="47624"/>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1" name="Freeform 200"/>
              <p:cNvSpPr>
                <a:spLocks/>
              </p:cNvSpPr>
              <p:nvPr/>
            </p:nvSpPr>
            <p:spPr bwMode="black">
              <a:xfrm>
                <a:off x="7173913" y="2857500"/>
                <a:ext cx="57152" cy="47624"/>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2" name="Freeform 201"/>
              <p:cNvSpPr>
                <a:spLocks/>
              </p:cNvSpPr>
              <p:nvPr/>
            </p:nvSpPr>
            <p:spPr bwMode="black">
              <a:xfrm>
                <a:off x="7099304" y="2835275"/>
                <a:ext cx="57152" cy="34924"/>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3" name="Freeform 202"/>
              <p:cNvSpPr>
                <a:spLocks/>
              </p:cNvSpPr>
              <p:nvPr/>
            </p:nvSpPr>
            <p:spPr bwMode="black">
              <a:xfrm>
                <a:off x="7721602" y="3168651"/>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4" name="Freeform 203"/>
              <p:cNvSpPr>
                <a:spLocks/>
              </p:cNvSpPr>
              <p:nvPr/>
            </p:nvSpPr>
            <p:spPr bwMode="black">
              <a:xfrm>
                <a:off x="7583492" y="3100388"/>
                <a:ext cx="49213" cy="58737"/>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5" name="Freeform 204"/>
              <p:cNvSpPr>
                <a:spLocks/>
              </p:cNvSpPr>
              <p:nvPr/>
            </p:nvSpPr>
            <p:spPr bwMode="black">
              <a:xfrm>
                <a:off x="7521579" y="3054350"/>
                <a:ext cx="55563" cy="47624"/>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6" name="Freeform 205"/>
              <p:cNvSpPr>
                <a:spLocks/>
              </p:cNvSpPr>
              <p:nvPr/>
            </p:nvSpPr>
            <p:spPr bwMode="black">
              <a:xfrm>
                <a:off x="7640640" y="3154365"/>
                <a:ext cx="57152" cy="38099"/>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7" name="Freeform 206"/>
              <p:cNvSpPr>
                <a:spLocks/>
              </p:cNvSpPr>
              <p:nvPr/>
            </p:nvSpPr>
            <p:spPr bwMode="black">
              <a:xfrm>
                <a:off x="7451728" y="3016251"/>
                <a:ext cx="57152" cy="47624"/>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sp>
            <p:nvSpPr>
              <p:cNvPr id="1548" name="Freeform 207"/>
              <p:cNvSpPr>
                <a:spLocks noEditPoints="1"/>
              </p:cNvSpPr>
              <p:nvPr/>
            </p:nvSpPr>
            <p:spPr bwMode="black">
              <a:xfrm>
                <a:off x="7108825" y="2208212"/>
                <a:ext cx="1198562" cy="892176"/>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solidFill>
                    <a:srgbClr val="FFFFFF"/>
                  </a:solidFill>
                </a:endParaRPr>
              </a:p>
            </p:txBody>
          </p:sp>
        </p:grpSp>
      </p:grpSp>
      <p:sp>
        <p:nvSpPr>
          <p:cNvPr id="1425" name="Title 1"/>
          <p:cNvSpPr txBox="1">
            <a:spLocks/>
          </p:cNvSpPr>
          <p:nvPr/>
        </p:nvSpPr>
        <p:spPr>
          <a:xfrm>
            <a:off x="519113" y="228601"/>
            <a:ext cx="11149013" cy="747897"/>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r>
              <a:rPr lang="en-US" dirty="0" smtClean="0"/>
              <a:t>Windows Azure</a:t>
            </a:r>
            <a:endParaRPr lang="en-US" dirty="0"/>
          </a:p>
        </p:txBody>
      </p:sp>
      <p:grpSp>
        <p:nvGrpSpPr>
          <p:cNvPr id="6" name="Group 5"/>
          <p:cNvGrpSpPr/>
          <p:nvPr/>
        </p:nvGrpSpPr>
        <p:grpSpPr>
          <a:xfrm>
            <a:off x="955586" y="2918417"/>
            <a:ext cx="10360501" cy="1240431"/>
            <a:chOff x="955586" y="1026497"/>
            <a:chExt cx="10360501" cy="1240431"/>
          </a:xfrm>
        </p:grpSpPr>
        <p:sp>
          <p:nvSpPr>
            <p:cNvPr id="3978" name="Rectangle 3977"/>
            <p:cNvSpPr/>
            <p:nvPr/>
          </p:nvSpPr>
          <p:spPr bwMode="auto">
            <a:xfrm>
              <a:off x="955586" y="1259541"/>
              <a:ext cx="10360501" cy="805032"/>
            </a:xfrm>
            <a:prstGeom prst="rect">
              <a:avLst/>
            </a:prstGeom>
            <a:solidFill>
              <a:srgbClr val="00A1DA"/>
            </a:solidFill>
            <a:ln w="9525" cap="flat" cmpd="sng" algn="ctr">
              <a:noFill/>
              <a:prstDash val="solid"/>
            </a:ln>
            <a:effectLst/>
          </p:spPr>
          <p:txBody>
            <a:bodyPr lIns="261154" tIns="130578" rIns="261154" bIns="261154" rtlCol="0" anchor="b" anchorCtr="0"/>
            <a:lstStyle/>
            <a:p>
              <a:pPr algn="r" defTabSz="1450141"/>
              <a:endParaRPr lang="en-US" sz="2400" dirty="0">
                <a:solidFill>
                  <a:srgbClr val="000000">
                    <a:alpha val="99000"/>
                  </a:srgbClr>
                </a:solidFill>
                <a:ea typeface="Segoe UI" pitchFamily="34" charset="0"/>
                <a:cs typeface="Segoe UI" pitchFamily="34" charset="0"/>
              </a:endParaRPr>
            </a:p>
          </p:txBody>
        </p:sp>
        <p:pic>
          <p:nvPicPr>
            <p:cNvPr id="3979" name="Picture 4" descr="http://www.jbase.com/new/products/images/java.png"/>
            <p:cNvPicPr>
              <a:picLocks noChangeAspect="1" noChangeArrowheads="1"/>
            </p:cNvPicPr>
            <p:nvPr/>
          </p:nvPicPr>
          <p:blipFill>
            <a:blip r:embed="rId11" cstate="print">
              <a:lum bright="100000" contrast="100000"/>
            </a:blip>
            <a:srcRect/>
            <a:stretch>
              <a:fillRect/>
            </a:stretch>
          </p:blipFill>
          <p:spPr bwMode="auto">
            <a:xfrm>
              <a:off x="3677568" y="1274716"/>
              <a:ext cx="405482" cy="756555"/>
            </a:xfrm>
            <a:prstGeom prst="rect">
              <a:avLst/>
            </a:prstGeom>
            <a:noFill/>
          </p:spPr>
        </p:pic>
        <p:pic>
          <p:nvPicPr>
            <p:cNvPr id="3980" name="Picture 3979" descr="PHP.png"/>
            <p:cNvPicPr>
              <a:picLocks noChangeAspect="1"/>
            </p:cNvPicPr>
            <p:nvPr/>
          </p:nvPicPr>
          <p:blipFill>
            <a:blip r:embed="rId12" cstate="print"/>
            <a:stretch>
              <a:fillRect/>
            </a:stretch>
          </p:blipFill>
          <p:spPr>
            <a:xfrm>
              <a:off x="4637324" y="1447800"/>
              <a:ext cx="948726" cy="498972"/>
            </a:xfrm>
            <a:prstGeom prst="rect">
              <a:avLst/>
            </a:prstGeom>
            <a:noFill/>
          </p:spPr>
        </p:pic>
        <p:pic>
          <p:nvPicPr>
            <p:cNvPr id="3981" name="Picture 2" descr="https://mediabank.partners.extranet.microsoft.com/Assets/Active/M-Q/Microsoft_.NET/Microsoft_NET_ADO_.NET/Logos+Logotypes/NET-ADO_bL.png"/>
            <p:cNvPicPr>
              <a:picLocks noChangeAspect="1" noChangeArrowheads="1"/>
            </p:cNvPicPr>
            <p:nvPr/>
          </p:nvPicPr>
          <p:blipFill>
            <a:blip r:embed="rId13" cstate="print">
              <a:lum bright="100000" contrast="100000"/>
              <a:alphaModFix/>
            </a:blip>
            <a:srcRect r="31488"/>
            <a:stretch>
              <a:fillRect/>
            </a:stretch>
          </p:blipFill>
          <p:spPr bwMode="auto">
            <a:xfrm>
              <a:off x="1550696" y="1524000"/>
              <a:ext cx="1367511" cy="395232"/>
            </a:xfrm>
            <a:prstGeom prst="rect">
              <a:avLst/>
            </a:prstGeom>
            <a:noFill/>
          </p:spPr>
        </p:pic>
        <p:pic>
          <p:nvPicPr>
            <p:cNvPr id="3982" name="Picture 3981"/>
            <p:cNvPicPr>
              <a:picLocks noChangeAspect="1"/>
            </p:cNvPicPr>
            <p:nvPr/>
          </p:nvPicPr>
          <p:blipFill>
            <a:blip r:embed="rId14">
              <a:biLevel thresh="25000"/>
              <a:extLst>
                <a:ext uri="{BEBA8EAE-BF5A-486C-A8C5-ECC9F3942E4B}">
                  <a14:imgProps xmlns:a14="http://schemas.microsoft.com/office/drawing/2010/main">
                    <a14:imgLayer r:embed="rId15">
                      <a14:imgEffect>
                        <a14:colorTemperature colorTemp="109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265640" y="1492381"/>
              <a:ext cx="1283697" cy="339352"/>
            </a:xfrm>
            <a:prstGeom prst="rect">
              <a:avLst/>
            </a:prstGeom>
          </p:spPr>
        </p:pic>
        <p:pic>
          <p:nvPicPr>
            <p:cNvPr id="1434" name="Picture 5" descr="C:\Users\Public\Pictures\DVD_ART37-Sept2010\Logos\Visual Studio\2010 release\_Visual Studio 2010 (BRAND)\Visual_Studio_2010_v_r.png"/>
            <p:cNvPicPr>
              <a:picLocks noChangeAspect="1" noChangeArrowheads="1"/>
            </p:cNvPicPr>
            <p:nvPr/>
          </p:nvPicPr>
          <p:blipFill rotWithShape="1">
            <a:blip r:embed="rId16" cstate="screen">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rcRect/>
            <a:stretch/>
          </p:blipFill>
          <p:spPr bwMode="auto">
            <a:xfrm>
              <a:off x="9674654" y="1439995"/>
              <a:ext cx="1055327" cy="41456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9" descr="\\magnum\Projects\Microsoft\Cloud Power FY12\Design\Icons\PNGs\Eclipse.png"/>
            <p:cNvPicPr>
              <a:picLocks noChangeAspect="1" noChangeArrowheads="1"/>
            </p:cNvPicPr>
            <p:nvPr/>
          </p:nvPicPr>
          <p:blipFill>
            <a:blip r:embed="rId18" cstate="print">
              <a:grayscl/>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bwMode="auto">
            <a:xfrm>
              <a:off x="7899420" y="1026497"/>
              <a:ext cx="1240108" cy="1240431"/>
            </a:xfrm>
            <a:prstGeom prst="rect">
              <a:avLst/>
            </a:prstGeom>
            <a:noFill/>
            <a:ln>
              <a:noFill/>
            </a:ln>
          </p:spPr>
        </p:pic>
      </p:grpSp>
      <p:grpSp>
        <p:nvGrpSpPr>
          <p:cNvPr id="2" name="Group 1"/>
          <p:cNvGrpSpPr/>
          <p:nvPr/>
        </p:nvGrpSpPr>
        <p:grpSpPr>
          <a:xfrm>
            <a:off x="960330" y="1145948"/>
            <a:ext cx="2650144" cy="1922535"/>
            <a:chOff x="960330" y="1145948"/>
            <a:chExt cx="2650144" cy="1922535"/>
          </a:xfrm>
        </p:grpSpPr>
        <p:sp>
          <p:nvSpPr>
            <p:cNvPr id="109" name="Rounded Rectangle 4"/>
            <p:cNvSpPr/>
            <p:nvPr/>
          </p:nvSpPr>
          <p:spPr>
            <a:xfrm>
              <a:off x="960330" y="1145948"/>
              <a:ext cx="2650144" cy="1922535"/>
            </a:xfrm>
            <a:prstGeom prst="rect">
              <a:avLst/>
            </a:prstGeom>
            <a:solidFill>
              <a:schemeClr val="accent2"/>
            </a:solidFill>
            <a:ln w="9525" cap="flat" cmpd="sng" algn="ctr">
              <a:noFill/>
              <a:prstDash val="solid"/>
              <a:headEnd type="none" w="med" len="med"/>
              <a:tailEnd type="none" w="med" len="med"/>
            </a:ln>
            <a:effectLst/>
          </p:spPr>
          <p:txBody>
            <a:bodyPr spcFirstLastPara="0" vert="horz" wrap="square" lIns="88875" tIns="44438" rIns="88875" bIns="152357" numCol="1" spcCol="1058" anchor="b" anchorCtr="0">
              <a:noAutofit/>
            </a:bodyPr>
            <a:lstStyle/>
            <a:p>
              <a:pPr algn="ctr" defTabSz="1036876">
                <a:lnSpc>
                  <a:spcPct val="90000"/>
                </a:lnSpc>
                <a:spcBef>
                  <a:spcPct val="0"/>
                </a:spcBef>
                <a:spcAft>
                  <a:spcPts val="1000"/>
                </a:spcAft>
              </a:pPr>
              <a:r>
                <a:rPr lang="ru-RU" sz="2400" dirty="0" smtClean="0">
                  <a:solidFill>
                    <a:schemeClr val="bg1">
                      <a:alpha val="99000"/>
                    </a:schemeClr>
                  </a:solidFill>
                  <a:latin typeface="Segoe UI Light" pitchFamily="34" charset="0"/>
                </a:rPr>
                <a:t>Гибкость и открытость</a:t>
              </a:r>
              <a:endParaRPr lang="en-US" sz="2400" dirty="0">
                <a:solidFill>
                  <a:schemeClr val="bg1">
                    <a:alpha val="99000"/>
                  </a:schemeClr>
                </a:solidFill>
                <a:latin typeface="Segoe UI Light" pitchFamily="34" charset="0"/>
              </a:endParaRPr>
            </a:p>
          </p:txBody>
        </p:sp>
        <p:grpSp>
          <p:nvGrpSpPr>
            <p:cNvPr id="110" name="Group 109"/>
            <p:cNvGrpSpPr>
              <a:grpSpLocks noChangeAspect="1"/>
            </p:cNvGrpSpPr>
            <p:nvPr/>
          </p:nvGrpSpPr>
          <p:grpSpPr>
            <a:xfrm>
              <a:off x="1566499" y="1459581"/>
              <a:ext cx="1445403" cy="822674"/>
              <a:chOff x="744568" y="1393217"/>
              <a:chExt cx="3092492" cy="1759684"/>
            </a:xfrm>
            <a:solidFill>
              <a:schemeClr val="bg1"/>
            </a:solidFill>
          </p:grpSpPr>
          <p:sp>
            <p:nvSpPr>
              <p:cNvPr id="111" name="Freeform 21"/>
              <p:cNvSpPr>
                <a:spLocks/>
              </p:cNvSpPr>
              <p:nvPr/>
            </p:nvSpPr>
            <p:spPr bwMode="auto">
              <a:xfrm>
                <a:off x="744568" y="1413748"/>
                <a:ext cx="194190" cy="1739153"/>
              </a:xfrm>
              <a:custGeom>
                <a:avLst/>
                <a:gdLst>
                  <a:gd name="T0" fmla="*/ 113 w 227"/>
                  <a:gd name="T1" fmla="*/ 0 h 2033"/>
                  <a:gd name="T2" fmla="*/ 136 w 227"/>
                  <a:gd name="T3" fmla="*/ 3 h 2033"/>
                  <a:gd name="T4" fmla="*/ 157 w 227"/>
                  <a:gd name="T5" fmla="*/ 8 h 2033"/>
                  <a:gd name="T6" fmla="*/ 173 w 227"/>
                  <a:gd name="T7" fmla="*/ 17 h 2033"/>
                  <a:gd name="T8" fmla="*/ 186 w 227"/>
                  <a:gd name="T9" fmla="*/ 28 h 2033"/>
                  <a:gd name="T10" fmla="*/ 199 w 227"/>
                  <a:gd name="T11" fmla="*/ 40 h 2033"/>
                  <a:gd name="T12" fmla="*/ 207 w 227"/>
                  <a:gd name="T13" fmla="*/ 53 h 2033"/>
                  <a:gd name="T14" fmla="*/ 214 w 227"/>
                  <a:gd name="T15" fmla="*/ 66 h 2033"/>
                  <a:gd name="T16" fmla="*/ 218 w 227"/>
                  <a:gd name="T17" fmla="*/ 80 h 2033"/>
                  <a:gd name="T18" fmla="*/ 223 w 227"/>
                  <a:gd name="T19" fmla="*/ 92 h 2033"/>
                  <a:gd name="T20" fmla="*/ 225 w 227"/>
                  <a:gd name="T21" fmla="*/ 103 h 2033"/>
                  <a:gd name="T22" fmla="*/ 226 w 227"/>
                  <a:gd name="T23" fmla="*/ 110 h 2033"/>
                  <a:gd name="T24" fmla="*/ 226 w 227"/>
                  <a:gd name="T25" fmla="*/ 116 h 2033"/>
                  <a:gd name="T26" fmla="*/ 226 w 227"/>
                  <a:gd name="T27" fmla="*/ 118 h 2033"/>
                  <a:gd name="T28" fmla="*/ 226 w 227"/>
                  <a:gd name="T29" fmla="*/ 1917 h 2033"/>
                  <a:gd name="T30" fmla="*/ 227 w 227"/>
                  <a:gd name="T31" fmla="*/ 1918 h 2033"/>
                  <a:gd name="T32" fmla="*/ 227 w 227"/>
                  <a:gd name="T33" fmla="*/ 1922 h 2033"/>
                  <a:gd name="T34" fmla="*/ 227 w 227"/>
                  <a:gd name="T35" fmla="*/ 1930 h 2033"/>
                  <a:gd name="T36" fmla="*/ 227 w 227"/>
                  <a:gd name="T37" fmla="*/ 1939 h 2033"/>
                  <a:gd name="T38" fmla="*/ 225 w 227"/>
                  <a:gd name="T39" fmla="*/ 1950 h 2033"/>
                  <a:gd name="T40" fmla="*/ 223 w 227"/>
                  <a:gd name="T41" fmla="*/ 1961 h 2033"/>
                  <a:gd name="T42" fmla="*/ 218 w 227"/>
                  <a:gd name="T43" fmla="*/ 1973 h 2033"/>
                  <a:gd name="T44" fmla="*/ 213 w 227"/>
                  <a:gd name="T45" fmla="*/ 1985 h 2033"/>
                  <a:gd name="T46" fmla="*/ 204 w 227"/>
                  <a:gd name="T47" fmla="*/ 1997 h 2033"/>
                  <a:gd name="T48" fmla="*/ 193 w 227"/>
                  <a:gd name="T49" fmla="*/ 2008 h 2033"/>
                  <a:gd name="T50" fmla="*/ 180 w 227"/>
                  <a:gd name="T51" fmla="*/ 2018 h 2033"/>
                  <a:gd name="T52" fmla="*/ 162 w 227"/>
                  <a:gd name="T53" fmla="*/ 2025 h 2033"/>
                  <a:gd name="T54" fmla="*/ 142 w 227"/>
                  <a:gd name="T55" fmla="*/ 2031 h 2033"/>
                  <a:gd name="T56" fmla="*/ 117 w 227"/>
                  <a:gd name="T57" fmla="*/ 2033 h 2033"/>
                  <a:gd name="T58" fmla="*/ 92 w 227"/>
                  <a:gd name="T59" fmla="*/ 2032 h 2033"/>
                  <a:gd name="T60" fmla="*/ 71 w 227"/>
                  <a:gd name="T61" fmla="*/ 2028 h 2033"/>
                  <a:gd name="T62" fmla="*/ 54 w 227"/>
                  <a:gd name="T63" fmla="*/ 2021 h 2033"/>
                  <a:gd name="T64" fmla="*/ 39 w 227"/>
                  <a:gd name="T65" fmla="*/ 2012 h 2033"/>
                  <a:gd name="T66" fmla="*/ 27 w 227"/>
                  <a:gd name="T67" fmla="*/ 2001 h 2033"/>
                  <a:gd name="T68" fmla="*/ 19 w 227"/>
                  <a:gd name="T69" fmla="*/ 1989 h 2033"/>
                  <a:gd name="T70" fmla="*/ 12 w 227"/>
                  <a:gd name="T71" fmla="*/ 1976 h 2033"/>
                  <a:gd name="T72" fmla="*/ 7 w 227"/>
                  <a:gd name="T73" fmla="*/ 1964 h 2033"/>
                  <a:gd name="T74" fmla="*/ 3 w 227"/>
                  <a:gd name="T75" fmla="*/ 1952 h 2033"/>
                  <a:gd name="T76" fmla="*/ 1 w 227"/>
                  <a:gd name="T77" fmla="*/ 1940 h 2033"/>
                  <a:gd name="T78" fmla="*/ 0 w 227"/>
                  <a:gd name="T79" fmla="*/ 1931 h 2033"/>
                  <a:gd name="T80" fmla="*/ 0 w 227"/>
                  <a:gd name="T81" fmla="*/ 1923 h 2033"/>
                  <a:gd name="T82" fmla="*/ 0 w 227"/>
                  <a:gd name="T83" fmla="*/ 1918 h 2033"/>
                  <a:gd name="T84" fmla="*/ 0 w 227"/>
                  <a:gd name="T85" fmla="*/ 1917 h 2033"/>
                  <a:gd name="T86" fmla="*/ 0 w 227"/>
                  <a:gd name="T87" fmla="*/ 118 h 2033"/>
                  <a:gd name="T88" fmla="*/ 0 w 227"/>
                  <a:gd name="T89" fmla="*/ 116 h 2033"/>
                  <a:gd name="T90" fmla="*/ 1 w 227"/>
                  <a:gd name="T91" fmla="*/ 110 h 2033"/>
                  <a:gd name="T92" fmla="*/ 2 w 227"/>
                  <a:gd name="T93" fmla="*/ 103 h 2033"/>
                  <a:gd name="T94" fmla="*/ 4 w 227"/>
                  <a:gd name="T95" fmla="*/ 92 h 2033"/>
                  <a:gd name="T96" fmla="*/ 8 w 227"/>
                  <a:gd name="T97" fmla="*/ 80 h 2033"/>
                  <a:gd name="T98" fmla="*/ 13 w 227"/>
                  <a:gd name="T99" fmla="*/ 66 h 2033"/>
                  <a:gd name="T100" fmla="*/ 20 w 227"/>
                  <a:gd name="T101" fmla="*/ 53 h 2033"/>
                  <a:gd name="T102" fmla="*/ 29 w 227"/>
                  <a:gd name="T103" fmla="*/ 40 h 2033"/>
                  <a:gd name="T104" fmla="*/ 39 w 227"/>
                  <a:gd name="T105" fmla="*/ 28 h 2033"/>
                  <a:gd name="T106" fmla="*/ 54 w 227"/>
                  <a:gd name="T107" fmla="*/ 17 h 2033"/>
                  <a:gd name="T108" fmla="*/ 70 w 227"/>
                  <a:gd name="T109" fmla="*/ 8 h 2033"/>
                  <a:gd name="T110" fmla="*/ 90 w 227"/>
                  <a:gd name="T111" fmla="*/ 3 h 2033"/>
                  <a:gd name="T112" fmla="*/ 113 w 227"/>
                  <a:gd name="T113" fmla="*/ 0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 h="2033">
                    <a:moveTo>
                      <a:pt x="113" y="0"/>
                    </a:moveTo>
                    <a:lnTo>
                      <a:pt x="136" y="3"/>
                    </a:lnTo>
                    <a:lnTo>
                      <a:pt x="157" y="8"/>
                    </a:lnTo>
                    <a:lnTo>
                      <a:pt x="173" y="17"/>
                    </a:lnTo>
                    <a:lnTo>
                      <a:pt x="186" y="28"/>
                    </a:lnTo>
                    <a:lnTo>
                      <a:pt x="199" y="40"/>
                    </a:lnTo>
                    <a:lnTo>
                      <a:pt x="207" y="53"/>
                    </a:lnTo>
                    <a:lnTo>
                      <a:pt x="214" y="66"/>
                    </a:lnTo>
                    <a:lnTo>
                      <a:pt x="218" y="80"/>
                    </a:lnTo>
                    <a:lnTo>
                      <a:pt x="223" y="92"/>
                    </a:lnTo>
                    <a:lnTo>
                      <a:pt x="225" y="103"/>
                    </a:lnTo>
                    <a:lnTo>
                      <a:pt x="226" y="110"/>
                    </a:lnTo>
                    <a:lnTo>
                      <a:pt x="226" y="116"/>
                    </a:lnTo>
                    <a:lnTo>
                      <a:pt x="226" y="118"/>
                    </a:lnTo>
                    <a:lnTo>
                      <a:pt x="226" y="1917"/>
                    </a:lnTo>
                    <a:lnTo>
                      <a:pt x="227" y="1918"/>
                    </a:lnTo>
                    <a:lnTo>
                      <a:pt x="227" y="1922"/>
                    </a:lnTo>
                    <a:lnTo>
                      <a:pt x="227" y="1930"/>
                    </a:lnTo>
                    <a:lnTo>
                      <a:pt x="227" y="1939"/>
                    </a:lnTo>
                    <a:lnTo>
                      <a:pt x="225" y="1950"/>
                    </a:lnTo>
                    <a:lnTo>
                      <a:pt x="223" y="1961"/>
                    </a:lnTo>
                    <a:lnTo>
                      <a:pt x="218" y="1973"/>
                    </a:lnTo>
                    <a:lnTo>
                      <a:pt x="213" y="1985"/>
                    </a:lnTo>
                    <a:lnTo>
                      <a:pt x="204" y="1997"/>
                    </a:lnTo>
                    <a:lnTo>
                      <a:pt x="193" y="2008"/>
                    </a:lnTo>
                    <a:lnTo>
                      <a:pt x="180" y="2018"/>
                    </a:lnTo>
                    <a:lnTo>
                      <a:pt x="162" y="2025"/>
                    </a:lnTo>
                    <a:lnTo>
                      <a:pt x="142" y="2031"/>
                    </a:lnTo>
                    <a:lnTo>
                      <a:pt x="117" y="2033"/>
                    </a:lnTo>
                    <a:lnTo>
                      <a:pt x="92" y="2032"/>
                    </a:lnTo>
                    <a:lnTo>
                      <a:pt x="71" y="2028"/>
                    </a:lnTo>
                    <a:lnTo>
                      <a:pt x="54" y="2021"/>
                    </a:lnTo>
                    <a:lnTo>
                      <a:pt x="39" y="2012"/>
                    </a:lnTo>
                    <a:lnTo>
                      <a:pt x="27" y="2001"/>
                    </a:lnTo>
                    <a:lnTo>
                      <a:pt x="19" y="1989"/>
                    </a:lnTo>
                    <a:lnTo>
                      <a:pt x="12" y="1976"/>
                    </a:lnTo>
                    <a:lnTo>
                      <a:pt x="7" y="1964"/>
                    </a:lnTo>
                    <a:lnTo>
                      <a:pt x="3" y="1952"/>
                    </a:lnTo>
                    <a:lnTo>
                      <a:pt x="1" y="1940"/>
                    </a:lnTo>
                    <a:lnTo>
                      <a:pt x="0" y="1931"/>
                    </a:lnTo>
                    <a:lnTo>
                      <a:pt x="0" y="1923"/>
                    </a:lnTo>
                    <a:lnTo>
                      <a:pt x="0" y="1918"/>
                    </a:lnTo>
                    <a:lnTo>
                      <a:pt x="0" y="1917"/>
                    </a:lnTo>
                    <a:lnTo>
                      <a:pt x="0" y="118"/>
                    </a:lnTo>
                    <a:lnTo>
                      <a:pt x="0" y="116"/>
                    </a:lnTo>
                    <a:lnTo>
                      <a:pt x="1" y="110"/>
                    </a:lnTo>
                    <a:lnTo>
                      <a:pt x="2" y="103"/>
                    </a:lnTo>
                    <a:lnTo>
                      <a:pt x="4" y="92"/>
                    </a:lnTo>
                    <a:lnTo>
                      <a:pt x="8" y="80"/>
                    </a:lnTo>
                    <a:lnTo>
                      <a:pt x="13" y="66"/>
                    </a:lnTo>
                    <a:lnTo>
                      <a:pt x="20" y="53"/>
                    </a:lnTo>
                    <a:lnTo>
                      <a:pt x="29" y="40"/>
                    </a:lnTo>
                    <a:lnTo>
                      <a:pt x="39" y="28"/>
                    </a:lnTo>
                    <a:lnTo>
                      <a:pt x="54" y="17"/>
                    </a:lnTo>
                    <a:lnTo>
                      <a:pt x="70" y="8"/>
                    </a:lnTo>
                    <a:lnTo>
                      <a:pt x="90" y="3"/>
                    </a:lnTo>
                    <a:lnTo>
                      <a:pt x="1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22"/>
              <p:cNvSpPr>
                <a:spLocks/>
              </p:cNvSpPr>
              <p:nvPr/>
            </p:nvSpPr>
            <p:spPr bwMode="auto">
              <a:xfrm>
                <a:off x="1130381" y="1511271"/>
                <a:ext cx="211299" cy="1541541"/>
              </a:xfrm>
              <a:custGeom>
                <a:avLst/>
                <a:gdLst>
                  <a:gd name="T0" fmla="*/ 129 w 247"/>
                  <a:gd name="T1" fmla="*/ 0 h 1802"/>
                  <a:gd name="T2" fmla="*/ 157 w 247"/>
                  <a:gd name="T3" fmla="*/ 2 h 1802"/>
                  <a:gd name="T4" fmla="*/ 179 w 247"/>
                  <a:gd name="T5" fmla="*/ 6 h 1802"/>
                  <a:gd name="T6" fmla="*/ 197 w 247"/>
                  <a:gd name="T7" fmla="*/ 14 h 1802"/>
                  <a:gd name="T8" fmla="*/ 212 w 247"/>
                  <a:gd name="T9" fmla="*/ 23 h 1802"/>
                  <a:gd name="T10" fmla="*/ 223 w 247"/>
                  <a:gd name="T11" fmla="*/ 32 h 1802"/>
                  <a:gd name="T12" fmla="*/ 231 w 247"/>
                  <a:gd name="T13" fmla="*/ 45 h 1802"/>
                  <a:gd name="T14" fmla="*/ 238 w 247"/>
                  <a:gd name="T15" fmla="*/ 56 h 1802"/>
                  <a:gd name="T16" fmla="*/ 242 w 247"/>
                  <a:gd name="T17" fmla="*/ 67 h 1802"/>
                  <a:gd name="T18" fmla="*/ 244 w 247"/>
                  <a:gd name="T19" fmla="*/ 78 h 1802"/>
                  <a:gd name="T20" fmla="*/ 247 w 247"/>
                  <a:gd name="T21" fmla="*/ 86 h 1802"/>
                  <a:gd name="T22" fmla="*/ 247 w 247"/>
                  <a:gd name="T23" fmla="*/ 94 h 1802"/>
                  <a:gd name="T24" fmla="*/ 247 w 247"/>
                  <a:gd name="T25" fmla="*/ 98 h 1802"/>
                  <a:gd name="T26" fmla="*/ 247 w 247"/>
                  <a:gd name="T27" fmla="*/ 101 h 1802"/>
                  <a:gd name="T28" fmla="*/ 247 w 247"/>
                  <a:gd name="T29" fmla="*/ 1702 h 1802"/>
                  <a:gd name="T30" fmla="*/ 247 w 247"/>
                  <a:gd name="T31" fmla="*/ 1704 h 1802"/>
                  <a:gd name="T32" fmla="*/ 246 w 247"/>
                  <a:gd name="T33" fmla="*/ 1708 h 1802"/>
                  <a:gd name="T34" fmla="*/ 243 w 247"/>
                  <a:gd name="T35" fmla="*/ 1717 h 1802"/>
                  <a:gd name="T36" fmla="*/ 240 w 247"/>
                  <a:gd name="T37" fmla="*/ 1727 h 1802"/>
                  <a:gd name="T38" fmla="*/ 236 w 247"/>
                  <a:gd name="T39" fmla="*/ 1738 h 1802"/>
                  <a:gd name="T40" fmla="*/ 228 w 247"/>
                  <a:gd name="T41" fmla="*/ 1750 h 1802"/>
                  <a:gd name="T42" fmla="*/ 219 w 247"/>
                  <a:gd name="T43" fmla="*/ 1762 h 1802"/>
                  <a:gd name="T44" fmla="*/ 206 w 247"/>
                  <a:gd name="T45" fmla="*/ 1774 h 1802"/>
                  <a:gd name="T46" fmla="*/ 191 w 247"/>
                  <a:gd name="T47" fmla="*/ 1784 h 1802"/>
                  <a:gd name="T48" fmla="*/ 172 w 247"/>
                  <a:gd name="T49" fmla="*/ 1793 h 1802"/>
                  <a:gd name="T50" fmla="*/ 150 w 247"/>
                  <a:gd name="T51" fmla="*/ 1799 h 1802"/>
                  <a:gd name="T52" fmla="*/ 124 w 247"/>
                  <a:gd name="T53" fmla="*/ 1802 h 1802"/>
                  <a:gd name="T54" fmla="*/ 97 w 247"/>
                  <a:gd name="T55" fmla="*/ 1802 h 1802"/>
                  <a:gd name="T56" fmla="*/ 74 w 247"/>
                  <a:gd name="T57" fmla="*/ 1796 h 1802"/>
                  <a:gd name="T58" fmla="*/ 56 w 247"/>
                  <a:gd name="T59" fmla="*/ 1789 h 1802"/>
                  <a:gd name="T60" fmla="*/ 40 w 247"/>
                  <a:gd name="T61" fmla="*/ 1780 h 1802"/>
                  <a:gd name="T62" fmla="*/ 28 w 247"/>
                  <a:gd name="T63" fmla="*/ 1769 h 1802"/>
                  <a:gd name="T64" fmla="*/ 19 w 247"/>
                  <a:gd name="T65" fmla="*/ 1758 h 1802"/>
                  <a:gd name="T66" fmla="*/ 12 w 247"/>
                  <a:gd name="T67" fmla="*/ 1746 h 1802"/>
                  <a:gd name="T68" fmla="*/ 6 w 247"/>
                  <a:gd name="T69" fmla="*/ 1735 h 1802"/>
                  <a:gd name="T70" fmla="*/ 3 w 247"/>
                  <a:gd name="T71" fmla="*/ 1725 h 1802"/>
                  <a:gd name="T72" fmla="*/ 1 w 247"/>
                  <a:gd name="T73" fmla="*/ 1717 h 1802"/>
                  <a:gd name="T74" fmla="*/ 1 w 247"/>
                  <a:gd name="T75" fmla="*/ 1711 h 1802"/>
                  <a:gd name="T76" fmla="*/ 0 w 247"/>
                  <a:gd name="T77" fmla="*/ 1710 h 1802"/>
                  <a:gd name="T78" fmla="*/ 0 w 247"/>
                  <a:gd name="T79" fmla="*/ 71 h 1802"/>
                  <a:gd name="T80" fmla="*/ 0 w 247"/>
                  <a:gd name="T81" fmla="*/ 70 h 1802"/>
                  <a:gd name="T82" fmla="*/ 1 w 247"/>
                  <a:gd name="T83" fmla="*/ 65 h 1802"/>
                  <a:gd name="T84" fmla="*/ 3 w 247"/>
                  <a:gd name="T85" fmla="*/ 60 h 1802"/>
                  <a:gd name="T86" fmla="*/ 6 w 247"/>
                  <a:gd name="T87" fmla="*/ 52 h 1802"/>
                  <a:gd name="T88" fmla="*/ 11 w 247"/>
                  <a:gd name="T89" fmla="*/ 45 h 1802"/>
                  <a:gd name="T90" fmla="*/ 19 w 247"/>
                  <a:gd name="T91" fmla="*/ 36 h 1802"/>
                  <a:gd name="T92" fmla="*/ 27 w 247"/>
                  <a:gd name="T93" fmla="*/ 27 h 1802"/>
                  <a:gd name="T94" fmla="*/ 40 w 247"/>
                  <a:gd name="T95" fmla="*/ 18 h 1802"/>
                  <a:gd name="T96" fmla="*/ 57 w 247"/>
                  <a:gd name="T97" fmla="*/ 11 h 1802"/>
                  <a:gd name="T98" fmla="*/ 77 w 247"/>
                  <a:gd name="T99" fmla="*/ 5 h 1802"/>
                  <a:gd name="T100" fmla="*/ 101 w 247"/>
                  <a:gd name="T101" fmla="*/ 2 h 1802"/>
                  <a:gd name="T102" fmla="*/ 129 w 247"/>
                  <a:gd name="T103" fmla="*/ 0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7" h="1802">
                    <a:moveTo>
                      <a:pt x="129" y="0"/>
                    </a:moveTo>
                    <a:lnTo>
                      <a:pt x="157" y="2"/>
                    </a:lnTo>
                    <a:lnTo>
                      <a:pt x="179" y="6"/>
                    </a:lnTo>
                    <a:lnTo>
                      <a:pt x="197" y="14"/>
                    </a:lnTo>
                    <a:lnTo>
                      <a:pt x="212" y="23"/>
                    </a:lnTo>
                    <a:lnTo>
                      <a:pt x="223" y="32"/>
                    </a:lnTo>
                    <a:lnTo>
                      <a:pt x="231" y="45"/>
                    </a:lnTo>
                    <a:lnTo>
                      <a:pt x="238" y="56"/>
                    </a:lnTo>
                    <a:lnTo>
                      <a:pt x="242" y="67"/>
                    </a:lnTo>
                    <a:lnTo>
                      <a:pt x="244" y="78"/>
                    </a:lnTo>
                    <a:lnTo>
                      <a:pt x="247" y="86"/>
                    </a:lnTo>
                    <a:lnTo>
                      <a:pt x="247" y="94"/>
                    </a:lnTo>
                    <a:lnTo>
                      <a:pt x="247" y="98"/>
                    </a:lnTo>
                    <a:lnTo>
                      <a:pt x="247" y="101"/>
                    </a:lnTo>
                    <a:lnTo>
                      <a:pt x="247" y="1702"/>
                    </a:lnTo>
                    <a:lnTo>
                      <a:pt x="247" y="1704"/>
                    </a:lnTo>
                    <a:lnTo>
                      <a:pt x="246" y="1708"/>
                    </a:lnTo>
                    <a:lnTo>
                      <a:pt x="243" y="1717"/>
                    </a:lnTo>
                    <a:lnTo>
                      <a:pt x="240" y="1727"/>
                    </a:lnTo>
                    <a:lnTo>
                      <a:pt x="236" y="1738"/>
                    </a:lnTo>
                    <a:lnTo>
                      <a:pt x="228" y="1750"/>
                    </a:lnTo>
                    <a:lnTo>
                      <a:pt x="219" y="1762"/>
                    </a:lnTo>
                    <a:lnTo>
                      <a:pt x="206" y="1774"/>
                    </a:lnTo>
                    <a:lnTo>
                      <a:pt x="191" y="1784"/>
                    </a:lnTo>
                    <a:lnTo>
                      <a:pt x="172" y="1793"/>
                    </a:lnTo>
                    <a:lnTo>
                      <a:pt x="150" y="1799"/>
                    </a:lnTo>
                    <a:lnTo>
                      <a:pt x="124" y="1802"/>
                    </a:lnTo>
                    <a:lnTo>
                      <a:pt x="97" y="1802"/>
                    </a:lnTo>
                    <a:lnTo>
                      <a:pt x="74" y="1796"/>
                    </a:lnTo>
                    <a:lnTo>
                      <a:pt x="56" y="1789"/>
                    </a:lnTo>
                    <a:lnTo>
                      <a:pt x="40" y="1780"/>
                    </a:lnTo>
                    <a:lnTo>
                      <a:pt x="28" y="1769"/>
                    </a:lnTo>
                    <a:lnTo>
                      <a:pt x="19" y="1758"/>
                    </a:lnTo>
                    <a:lnTo>
                      <a:pt x="12" y="1746"/>
                    </a:lnTo>
                    <a:lnTo>
                      <a:pt x="6" y="1735"/>
                    </a:lnTo>
                    <a:lnTo>
                      <a:pt x="3" y="1725"/>
                    </a:lnTo>
                    <a:lnTo>
                      <a:pt x="1" y="1717"/>
                    </a:lnTo>
                    <a:lnTo>
                      <a:pt x="1" y="1711"/>
                    </a:lnTo>
                    <a:lnTo>
                      <a:pt x="0" y="1710"/>
                    </a:lnTo>
                    <a:lnTo>
                      <a:pt x="0" y="71"/>
                    </a:lnTo>
                    <a:lnTo>
                      <a:pt x="0" y="70"/>
                    </a:lnTo>
                    <a:lnTo>
                      <a:pt x="1" y="65"/>
                    </a:lnTo>
                    <a:lnTo>
                      <a:pt x="3" y="60"/>
                    </a:lnTo>
                    <a:lnTo>
                      <a:pt x="6" y="52"/>
                    </a:lnTo>
                    <a:lnTo>
                      <a:pt x="11" y="45"/>
                    </a:lnTo>
                    <a:lnTo>
                      <a:pt x="19" y="36"/>
                    </a:lnTo>
                    <a:lnTo>
                      <a:pt x="27" y="27"/>
                    </a:lnTo>
                    <a:lnTo>
                      <a:pt x="40" y="18"/>
                    </a:lnTo>
                    <a:lnTo>
                      <a:pt x="57" y="11"/>
                    </a:lnTo>
                    <a:lnTo>
                      <a:pt x="77" y="5"/>
                    </a:lnTo>
                    <a:lnTo>
                      <a:pt x="101" y="2"/>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23"/>
              <p:cNvSpPr>
                <a:spLocks/>
              </p:cNvSpPr>
              <p:nvPr/>
            </p:nvSpPr>
            <p:spPr bwMode="auto">
              <a:xfrm>
                <a:off x="3242515" y="1511271"/>
                <a:ext cx="213865" cy="1542396"/>
              </a:xfrm>
              <a:custGeom>
                <a:avLst/>
                <a:gdLst>
                  <a:gd name="T0" fmla="*/ 134 w 250"/>
                  <a:gd name="T1" fmla="*/ 0 h 1803"/>
                  <a:gd name="T2" fmla="*/ 160 w 250"/>
                  <a:gd name="T3" fmla="*/ 2 h 1803"/>
                  <a:gd name="T4" fmla="*/ 182 w 250"/>
                  <a:gd name="T5" fmla="*/ 5 h 1803"/>
                  <a:gd name="T6" fmla="*/ 201 w 250"/>
                  <a:gd name="T7" fmla="*/ 12 h 1803"/>
                  <a:gd name="T8" fmla="*/ 215 w 250"/>
                  <a:gd name="T9" fmla="*/ 18 h 1803"/>
                  <a:gd name="T10" fmla="*/ 227 w 250"/>
                  <a:gd name="T11" fmla="*/ 27 h 1803"/>
                  <a:gd name="T12" fmla="*/ 236 w 250"/>
                  <a:gd name="T13" fmla="*/ 37 h 1803"/>
                  <a:gd name="T14" fmla="*/ 242 w 250"/>
                  <a:gd name="T15" fmla="*/ 47 h 1803"/>
                  <a:gd name="T16" fmla="*/ 246 w 250"/>
                  <a:gd name="T17" fmla="*/ 56 h 1803"/>
                  <a:gd name="T18" fmla="*/ 249 w 250"/>
                  <a:gd name="T19" fmla="*/ 64 h 1803"/>
                  <a:gd name="T20" fmla="*/ 250 w 250"/>
                  <a:gd name="T21" fmla="*/ 72 h 1803"/>
                  <a:gd name="T22" fmla="*/ 250 w 250"/>
                  <a:gd name="T23" fmla="*/ 79 h 1803"/>
                  <a:gd name="T24" fmla="*/ 250 w 250"/>
                  <a:gd name="T25" fmla="*/ 82 h 1803"/>
                  <a:gd name="T26" fmla="*/ 250 w 250"/>
                  <a:gd name="T27" fmla="*/ 83 h 1803"/>
                  <a:gd name="T28" fmla="*/ 250 w 250"/>
                  <a:gd name="T29" fmla="*/ 1731 h 1803"/>
                  <a:gd name="T30" fmla="*/ 250 w 250"/>
                  <a:gd name="T31" fmla="*/ 1732 h 1803"/>
                  <a:gd name="T32" fmla="*/ 249 w 250"/>
                  <a:gd name="T33" fmla="*/ 1736 h 1803"/>
                  <a:gd name="T34" fmla="*/ 248 w 250"/>
                  <a:gd name="T35" fmla="*/ 1742 h 1803"/>
                  <a:gd name="T36" fmla="*/ 245 w 250"/>
                  <a:gd name="T37" fmla="*/ 1750 h 1803"/>
                  <a:gd name="T38" fmla="*/ 240 w 250"/>
                  <a:gd name="T39" fmla="*/ 1758 h 1803"/>
                  <a:gd name="T40" fmla="*/ 234 w 250"/>
                  <a:gd name="T41" fmla="*/ 1766 h 1803"/>
                  <a:gd name="T42" fmla="*/ 224 w 250"/>
                  <a:gd name="T43" fmla="*/ 1775 h 1803"/>
                  <a:gd name="T44" fmla="*/ 212 w 250"/>
                  <a:gd name="T45" fmla="*/ 1784 h 1803"/>
                  <a:gd name="T46" fmla="*/ 195 w 250"/>
                  <a:gd name="T47" fmla="*/ 1791 h 1803"/>
                  <a:gd name="T48" fmla="*/ 177 w 250"/>
                  <a:gd name="T49" fmla="*/ 1797 h 1803"/>
                  <a:gd name="T50" fmla="*/ 153 w 250"/>
                  <a:gd name="T51" fmla="*/ 1800 h 1803"/>
                  <a:gd name="T52" fmla="*/ 125 w 250"/>
                  <a:gd name="T53" fmla="*/ 1803 h 1803"/>
                  <a:gd name="T54" fmla="*/ 98 w 250"/>
                  <a:gd name="T55" fmla="*/ 1800 h 1803"/>
                  <a:gd name="T56" fmla="*/ 74 w 250"/>
                  <a:gd name="T57" fmla="*/ 1796 h 1803"/>
                  <a:gd name="T58" fmla="*/ 55 w 250"/>
                  <a:gd name="T59" fmla="*/ 1789 h 1803"/>
                  <a:gd name="T60" fmla="*/ 39 w 250"/>
                  <a:gd name="T61" fmla="*/ 1781 h 1803"/>
                  <a:gd name="T62" fmla="*/ 27 w 250"/>
                  <a:gd name="T63" fmla="*/ 1771 h 1803"/>
                  <a:gd name="T64" fmla="*/ 17 w 250"/>
                  <a:gd name="T65" fmla="*/ 1760 h 1803"/>
                  <a:gd name="T66" fmla="*/ 10 w 250"/>
                  <a:gd name="T67" fmla="*/ 1750 h 1803"/>
                  <a:gd name="T68" fmla="*/ 6 w 250"/>
                  <a:gd name="T69" fmla="*/ 1740 h 1803"/>
                  <a:gd name="T70" fmla="*/ 2 w 250"/>
                  <a:gd name="T71" fmla="*/ 1731 h 1803"/>
                  <a:gd name="T72" fmla="*/ 0 w 250"/>
                  <a:gd name="T73" fmla="*/ 1725 h 1803"/>
                  <a:gd name="T74" fmla="*/ 0 w 250"/>
                  <a:gd name="T75" fmla="*/ 1720 h 1803"/>
                  <a:gd name="T76" fmla="*/ 0 w 250"/>
                  <a:gd name="T77" fmla="*/ 1718 h 1803"/>
                  <a:gd name="T78" fmla="*/ 0 w 250"/>
                  <a:gd name="T79" fmla="*/ 83 h 1803"/>
                  <a:gd name="T80" fmla="*/ 0 w 250"/>
                  <a:gd name="T81" fmla="*/ 82 h 1803"/>
                  <a:gd name="T82" fmla="*/ 1 w 250"/>
                  <a:gd name="T83" fmla="*/ 78 h 1803"/>
                  <a:gd name="T84" fmla="*/ 4 w 250"/>
                  <a:gd name="T85" fmla="*/ 70 h 1803"/>
                  <a:gd name="T86" fmla="*/ 7 w 250"/>
                  <a:gd name="T87" fmla="*/ 62 h 1803"/>
                  <a:gd name="T88" fmla="*/ 12 w 250"/>
                  <a:gd name="T89" fmla="*/ 52 h 1803"/>
                  <a:gd name="T90" fmla="*/ 20 w 250"/>
                  <a:gd name="T91" fmla="*/ 41 h 1803"/>
                  <a:gd name="T92" fmla="*/ 30 w 250"/>
                  <a:gd name="T93" fmla="*/ 31 h 1803"/>
                  <a:gd name="T94" fmla="*/ 43 w 250"/>
                  <a:gd name="T95" fmla="*/ 22 h 1803"/>
                  <a:gd name="T96" fmla="*/ 59 w 250"/>
                  <a:gd name="T97" fmla="*/ 13 h 1803"/>
                  <a:gd name="T98" fmla="*/ 80 w 250"/>
                  <a:gd name="T99" fmla="*/ 6 h 1803"/>
                  <a:gd name="T100" fmla="*/ 104 w 250"/>
                  <a:gd name="T101" fmla="*/ 2 h 1803"/>
                  <a:gd name="T102" fmla="*/ 134 w 250"/>
                  <a:gd name="T103" fmla="*/ 0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0" h="1803">
                    <a:moveTo>
                      <a:pt x="134" y="0"/>
                    </a:moveTo>
                    <a:lnTo>
                      <a:pt x="160" y="2"/>
                    </a:lnTo>
                    <a:lnTo>
                      <a:pt x="182" y="5"/>
                    </a:lnTo>
                    <a:lnTo>
                      <a:pt x="201" y="12"/>
                    </a:lnTo>
                    <a:lnTo>
                      <a:pt x="215" y="18"/>
                    </a:lnTo>
                    <a:lnTo>
                      <a:pt x="227" y="27"/>
                    </a:lnTo>
                    <a:lnTo>
                      <a:pt x="236" y="37"/>
                    </a:lnTo>
                    <a:lnTo>
                      <a:pt x="242" y="47"/>
                    </a:lnTo>
                    <a:lnTo>
                      <a:pt x="246" y="56"/>
                    </a:lnTo>
                    <a:lnTo>
                      <a:pt x="249" y="64"/>
                    </a:lnTo>
                    <a:lnTo>
                      <a:pt x="250" y="72"/>
                    </a:lnTo>
                    <a:lnTo>
                      <a:pt x="250" y="79"/>
                    </a:lnTo>
                    <a:lnTo>
                      <a:pt x="250" y="82"/>
                    </a:lnTo>
                    <a:lnTo>
                      <a:pt x="250" y="83"/>
                    </a:lnTo>
                    <a:lnTo>
                      <a:pt x="250" y="1731"/>
                    </a:lnTo>
                    <a:lnTo>
                      <a:pt x="250" y="1732"/>
                    </a:lnTo>
                    <a:lnTo>
                      <a:pt x="249" y="1736"/>
                    </a:lnTo>
                    <a:lnTo>
                      <a:pt x="248" y="1742"/>
                    </a:lnTo>
                    <a:lnTo>
                      <a:pt x="245" y="1750"/>
                    </a:lnTo>
                    <a:lnTo>
                      <a:pt x="240" y="1758"/>
                    </a:lnTo>
                    <a:lnTo>
                      <a:pt x="234" y="1766"/>
                    </a:lnTo>
                    <a:lnTo>
                      <a:pt x="224" y="1775"/>
                    </a:lnTo>
                    <a:lnTo>
                      <a:pt x="212" y="1784"/>
                    </a:lnTo>
                    <a:lnTo>
                      <a:pt x="195" y="1791"/>
                    </a:lnTo>
                    <a:lnTo>
                      <a:pt x="177" y="1797"/>
                    </a:lnTo>
                    <a:lnTo>
                      <a:pt x="153" y="1800"/>
                    </a:lnTo>
                    <a:lnTo>
                      <a:pt x="125" y="1803"/>
                    </a:lnTo>
                    <a:lnTo>
                      <a:pt x="98" y="1800"/>
                    </a:lnTo>
                    <a:lnTo>
                      <a:pt x="74" y="1796"/>
                    </a:lnTo>
                    <a:lnTo>
                      <a:pt x="55" y="1789"/>
                    </a:lnTo>
                    <a:lnTo>
                      <a:pt x="39" y="1781"/>
                    </a:lnTo>
                    <a:lnTo>
                      <a:pt x="27" y="1771"/>
                    </a:lnTo>
                    <a:lnTo>
                      <a:pt x="17" y="1760"/>
                    </a:lnTo>
                    <a:lnTo>
                      <a:pt x="10" y="1750"/>
                    </a:lnTo>
                    <a:lnTo>
                      <a:pt x="6" y="1740"/>
                    </a:lnTo>
                    <a:lnTo>
                      <a:pt x="2" y="1731"/>
                    </a:lnTo>
                    <a:lnTo>
                      <a:pt x="0" y="1725"/>
                    </a:lnTo>
                    <a:lnTo>
                      <a:pt x="0" y="1720"/>
                    </a:lnTo>
                    <a:lnTo>
                      <a:pt x="0" y="1718"/>
                    </a:lnTo>
                    <a:lnTo>
                      <a:pt x="0" y="83"/>
                    </a:lnTo>
                    <a:lnTo>
                      <a:pt x="0" y="82"/>
                    </a:lnTo>
                    <a:lnTo>
                      <a:pt x="1" y="78"/>
                    </a:lnTo>
                    <a:lnTo>
                      <a:pt x="4" y="70"/>
                    </a:lnTo>
                    <a:lnTo>
                      <a:pt x="7" y="62"/>
                    </a:lnTo>
                    <a:lnTo>
                      <a:pt x="12" y="52"/>
                    </a:lnTo>
                    <a:lnTo>
                      <a:pt x="20" y="41"/>
                    </a:lnTo>
                    <a:lnTo>
                      <a:pt x="30" y="31"/>
                    </a:lnTo>
                    <a:lnTo>
                      <a:pt x="43" y="22"/>
                    </a:lnTo>
                    <a:lnTo>
                      <a:pt x="59" y="13"/>
                    </a:lnTo>
                    <a:lnTo>
                      <a:pt x="80" y="6"/>
                    </a:lnTo>
                    <a:lnTo>
                      <a:pt x="104"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24"/>
              <p:cNvSpPr>
                <a:spLocks/>
              </p:cNvSpPr>
              <p:nvPr/>
            </p:nvSpPr>
            <p:spPr bwMode="auto">
              <a:xfrm>
                <a:off x="3620628" y="1393217"/>
                <a:ext cx="216432" cy="1759684"/>
              </a:xfrm>
              <a:custGeom>
                <a:avLst/>
                <a:gdLst>
                  <a:gd name="T0" fmla="*/ 143 w 253"/>
                  <a:gd name="T1" fmla="*/ 0 h 2057"/>
                  <a:gd name="T2" fmla="*/ 168 w 253"/>
                  <a:gd name="T3" fmla="*/ 1 h 2057"/>
                  <a:gd name="T4" fmla="*/ 189 w 253"/>
                  <a:gd name="T5" fmla="*/ 6 h 2057"/>
                  <a:gd name="T6" fmla="*/ 207 w 253"/>
                  <a:gd name="T7" fmla="*/ 12 h 2057"/>
                  <a:gd name="T8" fmla="*/ 221 w 253"/>
                  <a:gd name="T9" fmla="*/ 20 h 2057"/>
                  <a:gd name="T10" fmla="*/ 232 w 253"/>
                  <a:gd name="T11" fmla="*/ 30 h 2057"/>
                  <a:gd name="T12" fmla="*/ 239 w 253"/>
                  <a:gd name="T13" fmla="*/ 41 h 2057"/>
                  <a:gd name="T14" fmla="*/ 246 w 253"/>
                  <a:gd name="T15" fmla="*/ 52 h 2057"/>
                  <a:gd name="T16" fmla="*/ 249 w 253"/>
                  <a:gd name="T17" fmla="*/ 63 h 2057"/>
                  <a:gd name="T18" fmla="*/ 252 w 253"/>
                  <a:gd name="T19" fmla="*/ 74 h 2057"/>
                  <a:gd name="T20" fmla="*/ 253 w 253"/>
                  <a:gd name="T21" fmla="*/ 84 h 2057"/>
                  <a:gd name="T22" fmla="*/ 253 w 253"/>
                  <a:gd name="T23" fmla="*/ 93 h 2057"/>
                  <a:gd name="T24" fmla="*/ 253 w 253"/>
                  <a:gd name="T25" fmla="*/ 99 h 2057"/>
                  <a:gd name="T26" fmla="*/ 252 w 253"/>
                  <a:gd name="T27" fmla="*/ 102 h 2057"/>
                  <a:gd name="T28" fmla="*/ 252 w 253"/>
                  <a:gd name="T29" fmla="*/ 105 h 2057"/>
                  <a:gd name="T30" fmla="*/ 253 w 253"/>
                  <a:gd name="T31" fmla="*/ 1941 h 2057"/>
                  <a:gd name="T32" fmla="*/ 253 w 253"/>
                  <a:gd name="T33" fmla="*/ 1942 h 2057"/>
                  <a:gd name="T34" fmla="*/ 252 w 253"/>
                  <a:gd name="T35" fmla="*/ 1947 h 2057"/>
                  <a:gd name="T36" fmla="*/ 250 w 253"/>
                  <a:gd name="T37" fmla="*/ 1956 h 2057"/>
                  <a:gd name="T38" fmla="*/ 247 w 253"/>
                  <a:gd name="T39" fmla="*/ 1967 h 2057"/>
                  <a:gd name="T40" fmla="*/ 243 w 253"/>
                  <a:gd name="T41" fmla="*/ 1979 h 2057"/>
                  <a:gd name="T42" fmla="*/ 237 w 253"/>
                  <a:gd name="T43" fmla="*/ 1992 h 2057"/>
                  <a:gd name="T44" fmla="*/ 230 w 253"/>
                  <a:gd name="T45" fmla="*/ 2005 h 2057"/>
                  <a:gd name="T46" fmla="*/ 220 w 253"/>
                  <a:gd name="T47" fmla="*/ 2019 h 2057"/>
                  <a:gd name="T48" fmla="*/ 207 w 253"/>
                  <a:gd name="T49" fmla="*/ 2031 h 2057"/>
                  <a:gd name="T50" fmla="*/ 192 w 253"/>
                  <a:gd name="T51" fmla="*/ 2042 h 2057"/>
                  <a:gd name="T52" fmla="*/ 174 w 253"/>
                  <a:gd name="T53" fmla="*/ 2049 h 2057"/>
                  <a:gd name="T54" fmla="*/ 152 w 253"/>
                  <a:gd name="T55" fmla="*/ 2055 h 2057"/>
                  <a:gd name="T56" fmla="*/ 126 w 253"/>
                  <a:gd name="T57" fmla="*/ 2057 h 2057"/>
                  <a:gd name="T58" fmla="*/ 101 w 253"/>
                  <a:gd name="T59" fmla="*/ 2055 h 2057"/>
                  <a:gd name="T60" fmla="*/ 79 w 253"/>
                  <a:gd name="T61" fmla="*/ 2049 h 2057"/>
                  <a:gd name="T62" fmla="*/ 62 w 253"/>
                  <a:gd name="T63" fmla="*/ 2042 h 2057"/>
                  <a:gd name="T64" fmla="*/ 46 w 253"/>
                  <a:gd name="T65" fmla="*/ 2031 h 2057"/>
                  <a:gd name="T66" fmla="*/ 33 w 253"/>
                  <a:gd name="T67" fmla="*/ 2019 h 2057"/>
                  <a:gd name="T68" fmla="*/ 23 w 253"/>
                  <a:gd name="T69" fmla="*/ 2005 h 2057"/>
                  <a:gd name="T70" fmla="*/ 16 w 253"/>
                  <a:gd name="T71" fmla="*/ 1992 h 2057"/>
                  <a:gd name="T72" fmla="*/ 10 w 253"/>
                  <a:gd name="T73" fmla="*/ 1979 h 2057"/>
                  <a:gd name="T74" fmla="*/ 6 w 253"/>
                  <a:gd name="T75" fmla="*/ 1967 h 2057"/>
                  <a:gd name="T76" fmla="*/ 4 w 253"/>
                  <a:gd name="T77" fmla="*/ 1956 h 2057"/>
                  <a:gd name="T78" fmla="*/ 1 w 253"/>
                  <a:gd name="T79" fmla="*/ 1947 h 2057"/>
                  <a:gd name="T80" fmla="*/ 0 w 253"/>
                  <a:gd name="T81" fmla="*/ 1942 h 2057"/>
                  <a:gd name="T82" fmla="*/ 0 w 253"/>
                  <a:gd name="T83" fmla="*/ 1941 h 2057"/>
                  <a:gd name="T84" fmla="*/ 0 w 253"/>
                  <a:gd name="T85" fmla="*/ 105 h 2057"/>
                  <a:gd name="T86" fmla="*/ 1 w 253"/>
                  <a:gd name="T87" fmla="*/ 102 h 2057"/>
                  <a:gd name="T88" fmla="*/ 1 w 253"/>
                  <a:gd name="T89" fmla="*/ 98 h 2057"/>
                  <a:gd name="T90" fmla="*/ 4 w 253"/>
                  <a:gd name="T91" fmla="*/ 90 h 2057"/>
                  <a:gd name="T92" fmla="*/ 7 w 253"/>
                  <a:gd name="T93" fmla="*/ 80 h 2057"/>
                  <a:gd name="T94" fmla="*/ 12 w 253"/>
                  <a:gd name="T95" fmla="*/ 69 h 2057"/>
                  <a:gd name="T96" fmla="*/ 19 w 253"/>
                  <a:gd name="T97" fmla="*/ 58 h 2057"/>
                  <a:gd name="T98" fmla="*/ 28 w 253"/>
                  <a:gd name="T99" fmla="*/ 46 h 2057"/>
                  <a:gd name="T100" fmla="*/ 39 w 253"/>
                  <a:gd name="T101" fmla="*/ 34 h 2057"/>
                  <a:gd name="T102" fmla="*/ 53 w 253"/>
                  <a:gd name="T103" fmla="*/ 23 h 2057"/>
                  <a:gd name="T104" fmla="*/ 71 w 253"/>
                  <a:gd name="T105" fmla="*/ 13 h 2057"/>
                  <a:gd name="T106" fmla="*/ 91 w 253"/>
                  <a:gd name="T107" fmla="*/ 7 h 2057"/>
                  <a:gd name="T108" fmla="*/ 114 w 253"/>
                  <a:gd name="T109" fmla="*/ 1 h 2057"/>
                  <a:gd name="T110" fmla="*/ 143 w 253"/>
                  <a:gd name="T111" fmla="*/ 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057">
                    <a:moveTo>
                      <a:pt x="143" y="0"/>
                    </a:moveTo>
                    <a:lnTo>
                      <a:pt x="168" y="1"/>
                    </a:lnTo>
                    <a:lnTo>
                      <a:pt x="189" y="6"/>
                    </a:lnTo>
                    <a:lnTo>
                      <a:pt x="207" y="12"/>
                    </a:lnTo>
                    <a:lnTo>
                      <a:pt x="221" y="20"/>
                    </a:lnTo>
                    <a:lnTo>
                      <a:pt x="232" y="30"/>
                    </a:lnTo>
                    <a:lnTo>
                      <a:pt x="239" y="41"/>
                    </a:lnTo>
                    <a:lnTo>
                      <a:pt x="246" y="52"/>
                    </a:lnTo>
                    <a:lnTo>
                      <a:pt x="249" y="63"/>
                    </a:lnTo>
                    <a:lnTo>
                      <a:pt x="252" y="74"/>
                    </a:lnTo>
                    <a:lnTo>
                      <a:pt x="253" y="84"/>
                    </a:lnTo>
                    <a:lnTo>
                      <a:pt x="253" y="93"/>
                    </a:lnTo>
                    <a:lnTo>
                      <a:pt x="253" y="99"/>
                    </a:lnTo>
                    <a:lnTo>
                      <a:pt x="252" y="102"/>
                    </a:lnTo>
                    <a:lnTo>
                      <a:pt x="252" y="105"/>
                    </a:lnTo>
                    <a:lnTo>
                      <a:pt x="253" y="1941"/>
                    </a:lnTo>
                    <a:lnTo>
                      <a:pt x="253" y="1942"/>
                    </a:lnTo>
                    <a:lnTo>
                      <a:pt x="252" y="1947"/>
                    </a:lnTo>
                    <a:lnTo>
                      <a:pt x="250" y="1956"/>
                    </a:lnTo>
                    <a:lnTo>
                      <a:pt x="247" y="1967"/>
                    </a:lnTo>
                    <a:lnTo>
                      <a:pt x="243" y="1979"/>
                    </a:lnTo>
                    <a:lnTo>
                      <a:pt x="237" y="1992"/>
                    </a:lnTo>
                    <a:lnTo>
                      <a:pt x="230" y="2005"/>
                    </a:lnTo>
                    <a:lnTo>
                      <a:pt x="220" y="2019"/>
                    </a:lnTo>
                    <a:lnTo>
                      <a:pt x="207" y="2031"/>
                    </a:lnTo>
                    <a:lnTo>
                      <a:pt x="192" y="2042"/>
                    </a:lnTo>
                    <a:lnTo>
                      <a:pt x="174" y="2049"/>
                    </a:lnTo>
                    <a:lnTo>
                      <a:pt x="152" y="2055"/>
                    </a:lnTo>
                    <a:lnTo>
                      <a:pt x="126" y="2057"/>
                    </a:lnTo>
                    <a:lnTo>
                      <a:pt x="101" y="2055"/>
                    </a:lnTo>
                    <a:lnTo>
                      <a:pt x="79" y="2049"/>
                    </a:lnTo>
                    <a:lnTo>
                      <a:pt x="62" y="2042"/>
                    </a:lnTo>
                    <a:lnTo>
                      <a:pt x="46" y="2031"/>
                    </a:lnTo>
                    <a:lnTo>
                      <a:pt x="33" y="2019"/>
                    </a:lnTo>
                    <a:lnTo>
                      <a:pt x="23" y="2005"/>
                    </a:lnTo>
                    <a:lnTo>
                      <a:pt x="16" y="1992"/>
                    </a:lnTo>
                    <a:lnTo>
                      <a:pt x="10" y="1979"/>
                    </a:lnTo>
                    <a:lnTo>
                      <a:pt x="6" y="1967"/>
                    </a:lnTo>
                    <a:lnTo>
                      <a:pt x="4" y="1956"/>
                    </a:lnTo>
                    <a:lnTo>
                      <a:pt x="1" y="1947"/>
                    </a:lnTo>
                    <a:lnTo>
                      <a:pt x="0" y="1942"/>
                    </a:lnTo>
                    <a:lnTo>
                      <a:pt x="0" y="1941"/>
                    </a:lnTo>
                    <a:lnTo>
                      <a:pt x="0" y="105"/>
                    </a:lnTo>
                    <a:lnTo>
                      <a:pt x="1" y="102"/>
                    </a:lnTo>
                    <a:lnTo>
                      <a:pt x="1" y="98"/>
                    </a:lnTo>
                    <a:lnTo>
                      <a:pt x="4" y="90"/>
                    </a:lnTo>
                    <a:lnTo>
                      <a:pt x="7" y="80"/>
                    </a:lnTo>
                    <a:lnTo>
                      <a:pt x="12" y="69"/>
                    </a:lnTo>
                    <a:lnTo>
                      <a:pt x="19" y="58"/>
                    </a:lnTo>
                    <a:lnTo>
                      <a:pt x="28" y="46"/>
                    </a:lnTo>
                    <a:lnTo>
                      <a:pt x="39" y="34"/>
                    </a:lnTo>
                    <a:lnTo>
                      <a:pt x="53" y="23"/>
                    </a:lnTo>
                    <a:lnTo>
                      <a:pt x="71" y="13"/>
                    </a:lnTo>
                    <a:lnTo>
                      <a:pt x="91" y="7"/>
                    </a:lnTo>
                    <a:lnTo>
                      <a:pt x="114" y="1"/>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25"/>
              <p:cNvSpPr>
                <a:spLocks noEditPoints="1"/>
              </p:cNvSpPr>
              <p:nvPr/>
            </p:nvSpPr>
            <p:spPr bwMode="auto">
              <a:xfrm>
                <a:off x="1517049" y="1582274"/>
                <a:ext cx="1557795" cy="1427765"/>
              </a:xfrm>
              <a:custGeom>
                <a:avLst/>
                <a:gdLst>
                  <a:gd name="T0" fmla="*/ 213 w 1821"/>
                  <a:gd name="T1" fmla="*/ 1438 h 1669"/>
                  <a:gd name="T2" fmla="*/ 354 w 1821"/>
                  <a:gd name="T3" fmla="*/ 1415 h 1669"/>
                  <a:gd name="T4" fmla="*/ 501 w 1821"/>
                  <a:gd name="T5" fmla="*/ 1400 h 1669"/>
                  <a:gd name="T6" fmla="*/ 650 w 1821"/>
                  <a:gd name="T7" fmla="*/ 1391 h 1669"/>
                  <a:gd name="T8" fmla="*/ 798 w 1821"/>
                  <a:gd name="T9" fmla="*/ 1387 h 1669"/>
                  <a:gd name="T10" fmla="*/ 942 w 1821"/>
                  <a:gd name="T11" fmla="*/ 1388 h 1669"/>
                  <a:gd name="T12" fmla="*/ 1080 w 1821"/>
                  <a:gd name="T13" fmla="*/ 1391 h 1669"/>
                  <a:gd name="T14" fmla="*/ 1209 w 1821"/>
                  <a:gd name="T15" fmla="*/ 1399 h 1669"/>
                  <a:gd name="T16" fmla="*/ 1325 w 1821"/>
                  <a:gd name="T17" fmla="*/ 1407 h 1669"/>
                  <a:gd name="T18" fmla="*/ 1427 w 1821"/>
                  <a:gd name="T19" fmla="*/ 1415 h 1669"/>
                  <a:gd name="T20" fmla="*/ 1510 w 1821"/>
                  <a:gd name="T21" fmla="*/ 1424 h 1669"/>
                  <a:gd name="T22" fmla="*/ 1574 w 1821"/>
                  <a:gd name="T23" fmla="*/ 1432 h 1669"/>
                  <a:gd name="T24" fmla="*/ 1615 w 1821"/>
                  <a:gd name="T25" fmla="*/ 1437 h 1669"/>
                  <a:gd name="T26" fmla="*/ 1629 w 1821"/>
                  <a:gd name="T27" fmla="*/ 1438 h 1669"/>
                  <a:gd name="T28" fmla="*/ 1547 w 1821"/>
                  <a:gd name="T29" fmla="*/ 240 h 1669"/>
                  <a:gd name="T30" fmla="*/ 1383 w 1821"/>
                  <a:gd name="T31" fmla="*/ 262 h 1669"/>
                  <a:gd name="T32" fmla="*/ 1221 w 1821"/>
                  <a:gd name="T33" fmla="*/ 276 h 1669"/>
                  <a:gd name="T34" fmla="*/ 1063 w 1821"/>
                  <a:gd name="T35" fmla="*/ 282 h 1669"/>
                  <a:gd name="T36" fmla="*/ 910 w 1821"/>
                  <a:gd name="T37" fmla="*/ 283 h 1669"/>
                  <a:gd name="T38" fmla="*/ 767 w 1821"/>
                  <a:gd name="T39" fmla="*/ 280 h 1669"/>
                  <a:gd name="T40" fmla="*/ 635 w 1821"/>
                  <a:gd name="T41" fmla="*/ 272 h 1669"/>
                  <a:gd name="T42" fmla="*/ 515 w 1821"/>
                  <a:gd name="T43" fmla="*/ 264 h 1669"/>
                  <a:gd name="T44" fmla="*/ 413 w 1821"/>
                  <a:gd name="T45" fmla="*/ 254 h 1669"/>
                  <a:gd name="T46" fmla="*/ 329 w 1821"/>
                  <a:gd name="T47" fmla="*/ 244 h 1669"/>
                  <a:gd name="T48" fmla="*/ 266 w 1821"/>
                  <a:gd name="T49" fmla="*/ 235 h 1669"/>
                  <a:gd name="T50" fmla="*/ 226 w 1821"/>
                  <a:gd name="T51" fmla="*/ 228 h 1669"/>
                  <a:gd name="T52" fmla="*/ 213 w 1821"/>
                  <a:gd name="T53" fmla="*/ 226 h 1669"/>
                  <a:gd name="T54" fmla="*/ 3 w 1821"/>
                  <a:gd name="T55" fmla="*/ 1 h 1669"/>
                  <a:gd name="T56" fmla="*/ 32 w 1821"/>
                  <a:gd name="T57" fmla="*/ 5 h 1669"/>
                  <a:gd name="T58" fmla="*/ 86 w 1821"/>
                  <a:gd name="T59" fmla="*/ 13 h 1669"/>
                  <a:gd name="T60" fmla="*/ 165 w 1821"/>
                  <a:gd name="T61" fmla="*/ 23 h 1669"/>
                  <a:gd name="T62" fmla="*/ 269 w 1821"/>
                  <a:gd name="T63" fmla="*/ 34 h 1669"/>
                  <a:gd name="T64" fmla="*/ 393 w 1821"/>
                  <a:gd name="T65" fmla="*/ 44 h 1669"/>
                  <a:gd name="T66" fmla="*/ 535 w 1821"/>
                  <a:gd name="T67" fmla="*/ 54 h 1669"/>
                  <a:gd name="T68" fmla="*/ 696 w 1821"/>
                  <a:gd name="T69" fmla="*/ 60 h 1669"/>
                  <a:gd name="T70" fmla="*/ 874 w 1821"/>
                  <a:gd name="T71" fmla="*/ 64 h 1669"/>
                  <a:gd name="T72" fmla="*/ 1065 w 1821"/>
                  <a:gd name="T73" fmla="*/ 62 h 1669"/>
                  <a:gd name="T74" fmla="*/ 1269 w 1821"/>
                  <a:gd name="T75" fmla="*/ 54 h 1669"/>
                  <a:gd name="T76" fmla="*/ 1483 w 1821"/>
                  <a:gd name="T77" fmla="*/ 38 h 1669"/>
                  <a:gd name="T78" fmla="*/ 1706 w 1821"/>
                  <a:gd name="T79" fmla="*/ 15 h 1669"/>
                  <a:gd name="T80" fmla="*/ 1821 w 1821"/>
                  <a:gd name="T81" fmla="*/ 1669 h 1669"/>
                  <a:gd name="T82" fmla="*/ 1805 w 1821"/>
                  <a:gd name="T83" fmla="*/ 1667 h 1669"/>
                  <a:gd name="T84" fmla="*/ 1762 w 1821"/>
                  <a:gd name="T85" fmla="*/ 1661 h 1669"/>
                  <a:gd name="T86" fmla="*/ 1692 w 1821"/>
                  <a:gd name="T87" fmla="*/ 1654 h 1669"/>
                  <a:gd name="T88" fmla="*/ 1599 w 1821"/>
                  <a:gd name="T89" fmla="*/ 1645 h 1669"/>
                  <a:gd name="T90" fmla="*/ 1485 w 1821"/>
                  <a:gd name="T91" fmla="*/ 1635 h 1669"/>
                  <a:gd name="T92" fmla="*/ 1352 w 1821"/>
                  <a:gd name="T93" fmla="*/ 1626 h 1669"/>
                  <a:gd name="T94" fmla="*/ 1203 w 1821"/>
                  <a:gd name="T95" fmla="*/ 1619 h 1669"/>
                  <a:gd name="T96" fmla="*/ 1040 w 1821"/>
                  <a:gd name="T97" fmla="*/ 1613 h 1669"/>
                  <a:gd name="T98" fmla="*/ 865 w 1821"/>
                  <a:gd name="T99" fmla="*/ 1611 h 1669"/>
                  <a:gd name="T100" fmla="*/ 681 w 1821"/>
                  <a:gd name="T101" fmla="*/ 1613 h 1669"/>
                  <a:gd name="T102" fmla="*/ 490 w 1821"/>
                  <a:gd name="T103" fmla="*/ 1621 h 1669"/>
                  <a:gd name="T104" fmla="*/ 295 w 1821"/>
                  <a:gd name="T105" fmla="*/ 1635 h 1669"/>
                  <a:gd name="T106" fmla="*/ 97 w 1821"/>
                  <a:gd name="T107" fmla="*/ 1656 h 1669"/>
                  <a:gd name="T108" fmla="*/ 0 w 1821"/>
                  <a:gd name="T109"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1" h="1669">
                    <a:moveTo>
                      <a:pt x="213" y="226"/>
                    </a:moveTo>
                    <a:lnTo>
                      <a:pt x="213" y="1438"/>
                    </a:lnTo>
                    <a:lnTo>
                      <a:pt x="283" y="1426"/>
                    </a:lnTo>
                    <a:lnTo>
                      <a:pt x="354" y="1415"/>
                    </a:lnTo>
                    <a:lnTo>
                      <a:pt x="428" y="1407"/>
                    </a:lnTo>
                    <a:lnTo>
                      <a:pt x="501" y="1400"/>
                    </a:lnTo>
                    <a:lnTo>
                      <a:pt x="576" y="1395"/>
                    </a:lnTo>
                    <a:lnTo>
                      <a:pt x="650" y="1391"/>
                    </a:lnTo>
                    <a:lnTo>
                      <a:pt x="725" y="1388"/>
                    </a:lnTo>
                    <a:lnTo>
                      <a:pt x="798" y="1387"/>
                    </a:lnTo>
                    <a:lnTo>
                      <a:pt x="871" y="1387"/>
                    </a:lnTo>
                    <a:lnTo>
                      <a:pt x="942" y="1388"/>
                    </a:lnTo>
                    <a:lnTo>
                      <a:pt x="1012" y="1389"/>
                    </a:lnTo>
                    <a:lnTo>
                      <a:pt x="1080" y="1391"/>
                    </a:lnTo>
                    <a:lnTo>
                      <a:pt x="1146" y="1395"/>
                    </a:lnTo>
                    <a:lnTo>
                      <a:pt x="1209" y="1399"/>
                    </a:lnTo>
                    <a:lnTo>
                      <a:pt x="1269" y="1402"/>
                    </a:lnTo>
                    <a:lnTo>
                      <a:pt x="1325" y="1407"/>
                    </a:lnTo>
                    <a:lnTo>
                      <a:pt x="1379" y="1411"/>
                    </a:lnTo>
                    <a:lnTo>
                      <a:pt x="1427" y="1415"/>
                    </a:lnTo>
                    <a:lnTo>
                      <a:pt x="1471" y="1420"/>
                    </a:lnTo>
                    <a:lnTo>
                      <a:pt x="1510" y="1424"/>
                    </a:lnTo>
                    <a:lnTo>
                      <a:pt x="1546" y="1429"/>
                    </a:lnTo>
                    <a:lnTo>
                      <a:pt x="1574" y="1432"/>
                    </a:lnTo>
                    <a:lnTo>
                      <a:pt x="1597" y="1434"/>
                    </a:lnTo>
                    <a:lnTo>
                      <a:pt x="1615" y="1437"/>
                    </a:lnTo>
                    <a:lnTo>
                      <a:pt x="1624" y="1438"/>
                    </a:lnTo>
                    <a:lnTo>
                      <a:pt x="1629" y="1438"/>
                    </a:lnTo>
                    <a:lnTo>
                      <a:pt x="1629" y="226"/>
                    </a:lnTo>
                    <a:lnTo>
                      <a:pt x="1547" y="240"/>
                    </a:lnTo>
                    <a:lnTo>
                      <a:pt x="1465" y="253"/>
                    </a:lnTo>
                    <a:lnTo>
                      <a:pt x="1383" y="262"/>
                    </a:lnTo>
                    <a:lnTo>
                      <a:pt x="1302" y="270"/>
                    </a:lnTo>
                    <a:lnTo>
                      <a:pt x="1221" y="276"/>
                    </a:lnTo>
                    <a:lnTo>
                      <a:pt x="1142" y="280"/>
                    </a:lnTo>
                    <a:lnTo>
                      <a:pt x="1063" y="282"/>
                    </a:lnTo>
                    <a:lnTo>
                      <a:pt x="986" y="283"/>
                    </a:lnTo>
                    <a:lnTo>
                      <a:pt x="910" y="283"/>
                    </a:lnTo>
                    <a:lnTo>
                      <a:pt x="838" y="282"/>
                    </a:lnTo>
                    <a:lnTo>
                      <a:pt x="767" y="280"/>
                    </a:lnTo>
                    <a:lnTo>
                      <a:pt x="700" y="277"/>
                    </a:lnTo>
                    <a:lnTo>
                      <a:pt x="635" y="272"/>
                    </a:lnTo>
                    <a:lnTo>
                      <a:pt x="574" y="268"/>
                    </a:lnTo>
                    <a:lnTo>
                      <a:pt x="515" y="264"/>
                    </a:lnTo>
                    <a:lnTo>
                      <a:pt x="463" y="258"/>
                    </a:lnTo>
                    <a:lnTo>
                      <a:pt x="413" y="254"/>
                    </a:lnTo>
                    <a:lnTo>
                      <a:pt x="368" y="248"/>
                    </a:lnTo>
                    <a:lnTo>
                      <a:pt x="329" y="244"/>
                    </a:lnTo>
                    <a:lnTo>
                      <a:pt x="295" y="238"/>
                    </a:lnTo>
                    <a:lnTo>
                      <a:pt x="266" y="235"/>
                    </a:lnTo>
                    <a:lnTo>
                      <a:pt x="243" y="231"/>
                    </a:lnTo>
                    <a:lnTo>
                      <a:pt x="226" y="228"/>
                    </a:lnTo>
                    <a:lnTo>
                      <a:pt x="216" y="227"/>
                    </a:lnTo>
                    <a:lnTo>
                      <a:pt x="213" y="226"/>
                    </a:lnTo>
                    <a:close/>
                    <a:moveTo>
                      <a:pt x="0" y="0"/>
                    </a:moveTo>
                    <a:lnTo>
                      <a:pt x="3" y="1"/>
                    </a:lnTo>
                    <a:lnTo>
                      <a:pt x="14" y="3"/>
                    </a:lnTo>
                    <a:lnTo>
                      <a:pt x="32" y="5"/>
                    </a:lnTo>
                    <a:lnTo>
                      <a:pt x="56" y="9"/>
                    </a:lnTo>
                    <a:lnTo>
                      <a:pt x="86" y="13"/>
                    </a:lnTo>
                    <a:lnTo>
                      <a:pt x="123" y="18"/>
                    </a:lnTo>
                    <a:lnTo>
                      <a:pt x="165" y="23"/>
                    </a:lnTo>
                    <a:lnTo>
                      <a:pt x="214" y="29"/>
                    </a:lnTo>
                    <a:lnTo>
                      <a:pt x="269" y="34"/>
                    </a:lnTo>
                    <a:lnTo>
                      <a:pt x="328" y="40"/>
                    </a:lnTo>
                    <a:lnTo>
                      <a:pt x="393" y="44"/>
                    </a:lnTo>
                    <a:lnTo>
                      <a:pt x="462" y="49"/>
                    </a:lnTo>
                    <a:lnTo>
                      <a:pt x="535" y="54"/>
                    </a:lnTo>
                    <a:lnTo>
                      <a:pt x="614" y="57"/>
                    </a:lnTo>
                    <a:lnTo>
                      <a:pt x="696" y="60"/>
                    </a:lnTo>
                    <a:lnTo>
                      <a:pt x="783" y="63"/>
                    </a:lnTo>
                    <a:lnTo>
                      <a:pt x="874" y="64"/>
                    </a:lnTo>
                    <a:lnTo>
                      <a:pt x="967" y="64"/>
                    </a:lnTo>
                    <a:lnTo>
                      <a:pt x="1065" y="62"/>
                    </a:lnTo>
                    <a:lnTo>
                      <a:pt x="1166" y="58"/>
                    </a:lnTo>
                    <a:lnTo>
                      <a:pt x="1269" y="54"/>
                    </a:lnTo>
                    <a:lnTo>
                      <a:pt x="1374" y="47"/>
                    </a:lnTo>
                    <a:lnTo>
                      <a:pt x="1483" y="38"/>
                    </a:lnTo>
                    <a:lnTo>
                      <a:pt x="1594" y="29"/>
                    </a:lnTo>
                    <a:lnTo>
                      <a:pt x="1706" y="15"/>
                    </a:lnTo>
                    <a:lnTo>
                      <a:pt x="1821" y="0"/>
                    </a:lnTo>
                    <a:lnTo>
                      <a:pt x="1821" y="1669"/>
                    </a:lnTo>
                    <a:lnTo>
                      <a:pt x="1816" y="1668"/>
                    </a:lnTo>
                    <a:lnTo>
                      <a:pt x="1805" y="1667"/>
                    </a:lnTo>
                    <a:lnTo>
                      <a:pt x="1787" y="1665"/>
                    </a:lnTo>
                    <a:lnTo>
                      <a:pt x="1762" y="1661"/>
                    </a:lnTo>
                    <a:lnTo>
                      <a:pt x="1731" y="1658"/>
                    </a:lnTo>
                    <a:lnTo>
                      <a:pt x="1692" y="1654"/>
                    </a:lnTo>
                    <a:lnTo>
                      <a:pt x="1649" y="1649"/>
                    </a:lnTo>
                    <a:lnTo>
                      <a:pt x="1599" y="1645"/>
                    </a:lnTo>
                    <a:lnTo>
                      <a:pt x="1546" y="1639"/>
                    </a:lnTo>
                    <a:lnTo>
                      <a:pt x="1485" y="1635"/>
                    </a:lnTo>
                    <a:lnTo>
                      <a:pt x="1422" y="1631"/>
                    </a:lnTo>
                    <a:lnTo>
                      <a:pt x="1352" y="1626"/>
                    </a:lnTo>
                    <a:lnTo>
                      <a:pt x="1280" y="1622"/>
                    </a:lnTo>
                    <a:lnTo>
                      <a:pt x="1203" y="1619"/>
                    </a:lnTo>
                    <a:lnTo>
                      <a:pt x="1123" y="1615"/>
                    </a:lnTo>
                    <a:lnTo>
                      <a:pt x="1040" y="1613"/>
                    </a:lnTo>
                    <a:lnTo>
                      <a:pt x="953" y="1612"/>
                    </a:lnTo>
                    <a:lnTo>
                      <a:pt x="865" y="1611"/>
                    </a:lnTo>
                    <a:lnTo>
                      <a:pt x="774" y="1612"/>
                    </a:lnTo>
                    <a:lnTo>
                      <a:pt x="681" y="1613"/>
                    </a:lnTo>
                    <a:lnTo>
                      <a:pt x="586" y="1616"/>
                    </a:lnTo>
                    <a:lnTo>
                      <a:pt x="490" y="1621"/>
                    </a:lnTo>
                    <a:lnTo>
                      <a:pt x="393" y="1627"/>
                    </a:lnTo>
                    <a:lnTo>
                      <a:pt x="295" y="1635"/>
                    </a:lnTo>
                    <a:lnTo>
                      <a:pt x="196" y="1644"/>
                    </a:lnTo>
                    <a:lnTo>
                      <a:pt x="97" y="1656"/>
                    </a:lnTo>
                    <a:lnTo>
                      <a:pt x="0" y="16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16" name="Rectangle 115"/>
          <p:cNvSpPr/>
          <p:nvPr/>
        </p:nvSpPr>
        <p:spPr>
          <a:xfrm>
            <a:off x="3834284" y="1140429"/>
            <a:ext cx="7117209" cy="1931276"/>
          </a:xfrm>
          <a:prstGeom prst="rect">
            <a:avLst/>
          </a:prstGeom>
        </p:spPr>
        <p:txBody>
          <a:bodyPr wrap="square" lIns="76179" tIns="38089" rIns="76179" bIns="38089">
            <a:spAutoFit/>
          </a:bodyPr>
          <a:lstStyle/>
          <a:p>
            <a:pPr marL="342900" lvl="0" indent="-342900">
              <a:spcAft>
                <a:spcPts val="500"/>
              </a:spcAft>
              <a:buFont typeface="Arial" pitchFamily="34" charset="0"/>
              <a:buChar char="•"/>
            </a:pPr>
            <a:r>
              <a:rPr lang="ru-RU"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Широкий выбор языков и средств разработки</a:t>
            </a:r>
            <a:r>
              <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 .</a:t>
            </a:r>
            <a:r>
              <a:rPr lang="en-US" spc="-1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NET, </a:t>
            </a:r>
            <a:r>
              <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Node.js</a:t>
            </a:r>
            <a:r>
              <a:rPr lang="en-US" spc="-1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 Java </a:t>
            </a:r>
            <a:r>
              <a:rPr lang="ru-RU"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и </a:t>
            </a:r>
            <a:r>
              <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PHP</a:t>
            </a:r>
          </a:p>
          <a:p>
            <a:pPr marL="342900" indent="-342900">
              <a:spcAft>
                <a:spcPts val="500"/>
              </a:spcAft>
              <a:buFont typeface="Arial" pitchFamily="34" charset="0"/>
              <a:buChar char="•"/>
            </a:pPr>
            <a:r>
              <a:rPr lang="ru-RU"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Запускайте виртуальные машины </a:t>
            </a:r>
            <a:r>
              <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Linux </a:t>
            </a:r>
            <a:r>
              <a:rPr lang="ru-RU"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в</a:t>
            </a:r>
            <a:r>
              <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 Windows Azure</a:t>
            </a:r>
          </a:p>
          <a:p>
            <a:pPr marL="342900" indent="-342900">
              <a:spcAft>
                <a:spcPts val="500"/>
              </a:spcAft>
              <a:buFont typeface="Arial" pitchFamily="34" charset="0"/>
              <a:buChar char="•"/>
            </a:pPr>
            <a:r>
              <a:rPr lang="ru-RU"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Популярные СПО-приложение в виде шаблонов для</a:t>
            </a:r>
            <a:r>
              <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 Windows </a:t>
            </a:r>
            <a:r>
              <a:rPr lang="en-US" spc="-1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Azure Web Sites </a:t>
            </a:r>
            <a:endPar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ndParaRPr>
          </a:p>
          <a:p>
            <a:pPr marL="342900" indent="-342900">
              <a:spcAft>
                <a:spcPts val="500"/>
              </a:spcAft>
              <a:buFont typeface="Arial" pitchFamily="34" charset="0"/>
              <a:buChar char="•"/>
            </a:pPr>
            <a:r>
              <a:rPr lang="en-US" spc="-100" dirty="0" err="1"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Hadoop</a:t>
            </a:r>
            <a:r>
              <a:rPr lang="ru-RU"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 от</a:t>
            </a:r>
            <a:r>
              <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 </a:t>
            </a:r>
            <a:r>
              <a:rPr lang="ru-RU"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для проектов </a:t>
            </a:r>
            <a:r>
              <a:rPr lang="en-US" spc="-1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 Big Data</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65151122"/>
      </p:ext>
    </p:extLst>
  </p:cSld>
  <p:clrMapOvr>
    <a:masterClrMapping/>
  </p:clrMapOvr>
  <p:transition advTm="438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6"/>
                                        </p:tgtEl>
                                        <p:attrNameLst>
                                          <p:attrName>style.visibility</p:attrName>
                                        </p:attrNameLst>
                                      </p:cBhvr>
                                      <p:to>
                                        <p:strVal val="visible"/>
                                      </p:to>
                                    </p:set>
                                    <p:animEffect transition="in" filter="fade">
                                      <p:cBhvr>
                                        <p:cTn id="2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1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a:t>
            </a:r>
            <a:r>
              <a:rPr lang="en-US" dirty="0" smtClean="0"/>
              <a:t>Azure</a:t>
            </a:r>
            <a:r>
              <a:rPr lang="ru-RU" dirty="0" smtClean="0"/>
              <a:t>.</a:t>
            </a:r>
            <a:r>
              <a:rPr lang="en-US" dirty="0" smtClean="0"/>
              <a:t> </a:t>
            </a:r>
            <a:r>
              <a:rPr lang="ru-RU" dirty="0" smtClean="0"/>
              <a:t>Виртуальные машины</a:t>
            </a:r>
            <a:endParaRPr lang="en-US" dirty="0"/>
          </a:p>
        </p:txBody>
      </p:sp>
      <p:sp>
        <p:nvSpPr>
          <p:cNvPr id="9" name="Rectangle 8"/>
          <p:cNvSpPr/>
          <p:nvPr/>
        </p:nvSpPr>
        <p:spPr bwMode="auto">
          <a:xfrm>
            <a:off x="528638" y="1673969"/>
            <a:ext cx="3738309" cy="3738308"/>
          </a:xfrm>
          <a:prstGeom prst="rect">
            <a:avLst/>
          </a:prstGeom>
          <a:solidFill>
            <a:schemeClr val="accent1"/>
          </a:solidFill>
          <a:ln w="9525" cap="flat" cmpd="sng" algn="ctr">
            <a:noFill/>
            <a:prstDash val="solid"/>
            <a:headEnd type="none" w="med" len="med"/>
            <a:tailEnd type="none" w="med" len="med"/>
          </a:ln>
          <a:effectLst/>
        </p:spPr>
        <p:txBody>
          <a:bodyPr vert="horz" wrap="square" lIns="182880" tIns="182880" rIns="91440" bIns="45718" numCol="1" rtlCol="0" anchor="t" anchorCtr="0" compatLnSpc="1">
            <a:prstTxWarp prst="textNoShape">
              <a:avLst/>
            </a:prstTxWarp>
          </a:bodyPr>
          <a:lstStyle/>
          <a:p>
            <a:pPr marL="0" marR="0" lvl="0" indent="0" defTabSz="914400" eaLnBrk="1" fontAlgn="auto" latinLnBrk="0" hangingPunct="1">
              <a:lnSpc>
                <a:spcPct val="90000"/>
              </a:lnSpc>
              <a:spcBef>
                <a:spcPts val="0"/>
              </a:spcBef>
              <a:spcAft>
                <a:spcPts val="0"/>
              </a:spcAft>
              <a:buClrTx/>
              <a:buSzPct val="90000"/>
              <a:buFontTx/>
              <a:buNone/>
              <a:tabLst/>
              <a:defRPr/>
            </a:pPr>
            <a:endParaRPr kumimoji="0" lang="en-US" sz="2900" b="0" i="0" u="none" strike="noStrike" kern="0" cap="none" spc="0" normalizeH="0" baseline="0" noProof="0">
              <a:ln>
                <a:noFill/>
              </a:ln>
              <a:gradFill>
                <a:gsLst>
                  <a:gs pos="85000">
                    <a:srgbClr val="FFFFFF"/>
                  </a:gs>
                  <a:gs pos="0">
                    <a:srgbClr val="FFFFFF"/>
                  </a:gs>
                </a:gsLst>
                <a:lin ang="5400000" scaled="0"/>
              </a:gradFill>
              <a:effectLst/>
              <a:uLnTx/>
              <a:uFillTx/>
            </a:endParaRPr>
          </a:p>
        </p:txBody>
      </p:sp>
      <p:grpSp>
        <p:nvGrpSpPr>
          <p:cNvPr id="10" name="Group 9"/>
          <p:cNvGrpSpPr>
            <a:grpSpLocks noChangeAspect="1"/>
          </p:cNvGrpSpPr>
          <p:nvPr/>
        </p:nvGrpSpPr>
        <p:grpSpPr>
          <a:xfrm>
            <a:off x="1154258" y="2044622"/>
            <a:ext cx="2487068" cy="2995889"/>
            <a:chOff x="5062551" y="2861874"/>
            <a:chExt cx="2777268" cy="3345461"/>
          </a:xfrm>
        </p:grpSpPr>
        <p:pic>
          <p:nvPicPr>
            <p:cNvPr id="11" name="Picture 2"/>
            <p:cNvPicPr>
              <a:picLocks noChangeAspect="1" noChangeArrowheads="1"/>
            </p:cNvPicPr>
            <p:nvPr/>
          </p:nvPicPr>
          <p:blipFill>
            <a:blip r:embed="rId5" cstate="print">
              <a:lum bright="100000" contrast="100000"/>
            </a:blip>
            <a:srcRect/>
            <a:stretch>
              <a:fillRect/>
            </a:stretch>
          </p:blipFill>
          <p:spPr bwMode="auto">
            <a:xfrm>
              <a:off x="5062551" y="2861874"/>
              <a:ext cx="2148932" cy="1968998"/>
            </a:xfrm>
            <a:prstGeom prst="rect">
              <a:avLst/>
            </a:prstGeom>
            <a:noFill/>
            <a:ln w="9525">
              <a:noFill/>
              <a:miter lim="800000"/>
              <a:headEnd/>
              <a:tailEnd/>
            </a:ln>
            <a:effectLst/>
          </p:spPr>
        </p:pic>
        <p:sp>
          <p:nvSpPr>
            <p:cNvPr id="12" name="Isosceles Triangle 11"/>
            <p:cNvSpPr/>
            <p:nvPr/>
          </p:nvSpPr>
          <p:spPr bwMode="auto">
            <a:xfrm rot="9180217">
              <a:off x="6169786" y="4246310"/>
              <a:ext cx="1061647" cy="1329862"/>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p:nvPicPr>
          <p:blipFill>
            <a:blip r:embed="rId6" cstate="print">
              <a:lum bright="100000" contrast="100000"/>
            </a:blip>
            <a:stretch>
              <a:fillRect/>
            </a:stretch>
          </p:blipFill>
          <p:spPr>
            <a:xfrm>
              <a:off x="5725910" y="4947463"/>
              <a:ext cx="2113909" cy="1259872"/>
            </a:xfrm>
            <a:prstGeom prst="rect">
              <a:avLst/>
            </a:prstGeom>
            <a:noFill/>
            <a:ln>
              <a:noFill/>
            </a:ln>
            <a:effectLst/>
          </p:spPr>
        </p:pic>
      </p:grpSp>
      <p:sp>
        <p:nvSpPr>
          <p:cNvPr id="15" name="Rectangle 14"/>
          <p:cNvSpPr/>
          <p:nvPr/>
        </p:nvSpPr>
        <p:spPr bwMode="auto">
          <a:xfrm>
            <a:off x="8268590" y="1673970"/>
            <a:ext cx="3578853" cy="37383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118872" rIns="91436" bIns="45718" numCol="1" rtlCol="0" anchor="t" anchorCtr="0" compatLnSpc="1">
            <a:prstTxWarp prst="textNoShape">
              <a:avLst/>
            </a:prstTxWarp>
          </a:bodyPr>
          <a:lstStyle/>
          <a:p>
            <a:pPr>
              <a:spcBef>
                <a:spcPts val="1800"/>
              </a:spcBef>
            </a:pPr>
            <a:r>
              <a:rPr lang="ru-RU" sz="2800" dirty="0">
                <a:solidFill>
                  <a:schemeClr val="lt1">
                    <a:alpha val="99000"/>
                  </a:schemeClr>
                </a:solidFill>
              </a:rPr>
              <a:t>Библиотеки шаблонов (</a:t>
            </a:r>
            <a:r>
              <a:rPr lang="en-US" sz="2800" dirty="0">
                <a:solidFill>
                  <a:schemeClr val="lt1">
                    <a:alpha val="99000"/>
                  </a:schemeClr>
                </a:solidFill>
              </a:rPr>
              <a:t>images):</a:t>
            </a:r>
          </a:p>
          <a:p>
            <a:pPr lvl="0">
              <a:spcBef>
                <a:spcPts val="1200"/>
              </a:spcBef>
              <a:spcAft>
                <a:spcPts val="1200"/>
              </a:spcAft>
            </a:pPr>
            <a:r>
              <a:rPr lang="en-US" sz="2000" dirty="0" err="1" smtClean="0">
                <a:solidFill>
                  <a:schemeClr val="lt1">
                    <a:alpha val="99000"/>
                  </a:schemeClr>
                </a:solidFill>
                <a:latin typeface="Segoe UI" pitchFamily="34" charset="0"/>
                <a:ea typeface="Segoe UI" pitchFamily="34" charset="0"/>
                <a:cs typeface="Segoe UI" pitchFamily="34" charset="0"/>
              </a:rPr>
              <a:t>CentOS</a:t>
            </a:r>
            <a:endParaRPr lang="en-US" sz="2000" dirty="0">
              <a:solidFill>
                <a:schemeClr val="lt1">
                  <a:alpha val="99000"/>
                </a:schemeClr>
              </a:solidFill>
              <a:latin typeface="Segoe UI" pitchFamily="34" charset="0"/>
              <a:ea typeface="Segoe UI" pitchFamily="34" charset="0"/>
              <a:cs typeface="Segoe UI" pitchFamily="34" charset="0"/>
            </a:endParaRPr>
          </a:p>
          <a:p>
            <a:pPr lvl="0">
              <a:spcAft>
                <a:spcPts val="1200"/>
              </a:spcAft>
            </a:pPr>
            <a:r>
              <a:rPr lang="en-US" sz="2000" dirty="0" err="1" smtClean="0">
                <a:solidFill>
                  <a:schemeClr val="lt1">
                    <a:alpha val="99000"/>
                  </a:schemeClr>
                </a:solidFill>
                <a:latin typeface="Segoe UI" pitchFamily="34" charset="0"/>
                <a:ea typeface="Segoe UI" pitchFamily="34" charset="0"/>
                <a:cs typeface="Segoe UI" pitchFamily="34" charset="0"/>
              </a:rPr>
              <a:t>openSUSE</a:t>
            </a:r>
            <a:endParaRPr lang="en-US" sz="2000" dirty="0">
              <a:solidFill>
                <a:schemeClr val="lt1">
                  <a:alpha val="99000"/>
                </a:schemeClr>
              </a:solidFill>
              <a:latin typeface="Segoe UI" pitchFamily="34" charset="0"/>
              <a:ea typeface="Segoe UI" pitchFamily="34" charset="0"/>
              <a:cs typeface="Segoe UI" pitchFamily="34" charset="0"/>
            </a:endParaRPr>
          </a:p>
          <a:p>
            <a:pPr marL="0" lvl="1">
              <a:spcAft>
                <a:spcPts val="1200"/>
              </a:spcAft>
              <a:buSzPct val="85000"/>
            </a:pPr>
            <a:r>
              <a:rPr lang="en-US" sz="2000" dirty="0" smtClean="0">
                <a:solidFill>
                  <a:schemeClr val="lt1">
                    <a:alpha val="99000"/>
                  </a:schemeClr>
                </a:solidFill>
                <a:latin typeface="Segoe UI" pitchFamily="34" charset="0"/>
                <a:ea typeface="Segoe UI" pitchFamily="34" charset="0"/>
                <a:cs typeface="Segoe UI" pitchFamily="34" charset="0"/>
              </a:rPr>
              <a:t>SUSE </a:t>
            </a:r>
            <a:r>
              <a:rPr lang="en-US" sz="2000" dirty="0">
                <a:solidFill>
                  <a:schemeClr val="lt1">
                    <a:alpha val="99000"/>
                  </a:schemeClr>
                </a:solidFill>
                <a:latin typeface="Segoe UI" pitchFamily="34" charset="0"/>
                <a:ea typeface="Segoe UI" pitchFamily="34" charset="0"/>
                <a:cs typeface="Segoe UI" pitchFamily="34" charset="0"/>
              </a:rPr>
              <a:t>Linux</a:t>
            </a:r>
          </a:p>
          <a:p>
            <a:pPr marL="0" lvl="1">
              <a:spcAft>
                <a:spcPts val="1200"/>
              </a:spcAft>
              <a:buSzPct val="85000"/>
            </a:pPr>
            <a:r>
              <a:rPr lang="en-US" sz="2000" dirty="0">
                <a:solidFill>
                  <a:schemeClr val="lt1">
                    <a:alpha val="99000"/>
                  </a:schemeClr>
                </a:solidFill>
                <a:latin typeface="Segoe UI" pitchFamily="34" charset="0"/>
                <a:ea typeface="Segoe UI" pitchFamily="34" charset="0"/>
                <a:cs typeface="Segoe UI" pitchFamily="34" charset="0"/>
              </a:rPr>
              <a:t>Ubuntu</a:t>
            </a:r>
          </a:p>
        </p:txBody>
      </p:sp>
      <p:sp>
        <p:nvSpPr>
          <p:cNvPr id="16" name="Rectangle 15"/>
          <p:cNvSpPr/>
          <p:nvPr/>
        </p:nvSpPr>
        <p:spPr bwMode="auto">
          <a:xfrm>
            <a:off x="4406059" y="1672857"/>
            <a:ext cx="3739421" cy="373942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1610" tIns="120650" rIns="181610" bIns="120650" numCol="1" rtlCol="0" anchor="t" anchorCtr="0" compatLnSpc="1">
            <a:prstTxWarp prst="textNoShape">
              <a:avLst/>
            </a:prstTxWarp>
          </a:bodyPr>
          <a:lstStyle/>
          <a:p>
            <a:pPr>
              <a:spcBef>
                <a:spcPts val="1800"/>
              </a:spcBef>
              <a:spcAft>
                <a:spcPts val="1200"/>
              </a:spcAft>
            </a:pPr>
            <a:r>
              <a:rPr lang="ru-RU" sz="2800" dirty="0" smtClean="0">
                <a:solidFill>
                  <a:schemeClr val="lt1">
                    <a:alpha val="99000"/>
                  </a:schemeClr>
                </a:solidFill>
              </a:rPr>
              <a:t>Библиотеки шаблонов (</a:t>
            </a:r>
            <a:r>
              <a:rPr lang="en-US" sz="2800" dirty="0" smtClean="0">
                <a:solidFill>
                  <a:schemeClr val="lt1">
                    <a:alpha val="99000"/>
                  </a:schemeClr>
                </a:solidFill>
              </a:rPr>
              <a:t>images):</a:t>
            </a:r>
          </a:p>
          <a:p>
            <a:pPr marL="0" lvl="1">
              <a:spcAft>
                <a:spcPts val="1200"/>
              </a:spcAft>
              <a:buSzPct val="85000"/>
            </a:pPr>
            <a:r>
              <a:rPr lang="en-US" sz="2000" dirty="0" smtClean="0">
                <a:solidFill>
                  <a:schemeClr val="lt1">
                    <a:alpha val="99000"/>
                  </a:schemeClr>
                </a:solidFill>
                <a:latin typeface="Segoe UI" pitchFamily="34" charset="0"/>
                <a:ea typeface="Segoe UI" pitchFamily="34" charset="0"/>
                <a:cs typeface="Segoe UI" pitchFamily="34" charset="0"/>
              </a:rPr>
              <a:t>Windows </a:t>
            </a:r>
            <a:r>
              <a:rPr lang="en-US" sz="2000" dirty="0">
                <a:solidFill>
                  <a:schemeClr val="lt1">
                    <a:alpha val="99000"/>
                  </a:schemeClr>
                </a:solidFill>
                <a:latin typeface="Segoe UI" pitchFamily="34" charset="0"/>
                <a:ea typeface="Segoe UI" pitchFamily="34" charset="0"/>
                <a:cs typeface="Segoe UI" pitchFamily="34" charset="0"/>
              </a:rPr>
              <a:t>Server 2008 </a:t>
            </a:r>
            <a:r>
              <a:rPr lang="en-US" sz="2000" dirty="0" smtClean="0">
                <a:solidFill>
                  <a:schemeClr val="lt1">
                    <a:alpha val="99000"/>
                  </a:schemeClr>
                </a:solidFill>
                <a:latin typeface="Segoe UI" pitchFamily="34" charset="0"/>
                <a:ea typeface="Segoe UI" pitchFamily="34" charset="0"/>
                <a:cs typeface="Segoe UI" pitchFamily="34" charset="0"/>
              </a:rPr>
              <a:t>R2</a:t>
            </a:r>
          </a:p>
          <a:p>
            <a:pPr marL="0" lvl="1">
              <a:spcAft>
                <a:spcPts val="1200"/>
              </a:spcAft>
              <a:buSzPct val="85000"/>
            </a:pPr>
            <a:r>
              <a:rPr lang="en-US" sz="2000" dirty="0" smtClean="0">
                <a:solidFill>
                  <a:schemeClr val="lt1">
                    <a:alpha val="99000"/>
                  </a:schemeClr>
                </a:solidFill>
                <a:latin typeface="Segoe UI" pitchFamily="34" charset="0"/>
                <a:ea typeface="Segoe UI" pitchFamily="34" charset="0"/>
                <a:cs typeface="Segoe UI" pitchFamily="34" charset="0"/>
              </a:rPr>
              <a:t>Windows Server 2012</a:t>
            </a:r>
            <a:endParaRPr lang="en-US" sz="2000" dirty="0">
              <a:solidFill>
                <a:schemeClr val="lt1">
                  <a:alpha val="99000"/>
                </a:schemeClr>
              </a:solidFill>
              <a:latin typeface="Segoe UI" pitchFamily="34" charset="0"/>
              <a:ea typeface="Segoe UI" pitchFamily="34" charset="0"/>
              <a:cs typeface="Segoe UI" pitchFamily="34" charset="0"/>
            </a:endParaRPr>
          </a:p>
          <a:p>
            <a:pPr marL="0" lvl="1">
              <a:spcAft>
                <a:spcPts val="600"/>
              </a:spcAft>
              <a:buSzPct val="85000"/>
            </a:pPr>
            <a:r>
              <a:rPr lang="en-US" sz="2000" dirty="0" smtClean="0">
                <a:solidFill>
                  <a:schemeClr val="lt1">
                    <a:alpha val="99000"/>
                  </a:schemeClr>
                </a:solidFill>
                <a:latin typeface="Segoe UI" pitchFamily="34" charset="0"/>
                <a:ea typeface="Segoe UI" pitchFamily="34" charset="0"/>
                <a:cs typeface="Segoe UI" pitchFamily="34" charset="0"/>
              </a:rPr>
              <a:t>Windows Server 2008 R2 c SQL Server 2008 </a:t>
            </a:r>
            <a:r>
              <a:rPr lang="ru-RU" sz="2000" dirty="0" smtClean="0">
                <a:solidFill>
                  <a:schemeClr val="lt1">
                    <a:alpha val="99000"/>
                  </a:schemeClr>
                </a:solidFill>
                <a:latin typeface="Segoe UI" pitchFamily="34" charset="0"/>
                <a:ea typeface="Segoe UI" pitchFamily="34" charset="0"/>
                <a:cs typeface="Segoe UI" pitchFamily="34" charset="0"/>
              </a:rPr>
              <a:t>или</a:t>
            </a:r>
            <a:r>
              <a:rPr lang="en-US" sz="2000" dirty="0" smtClean="0">
                <a:solidFill>
                  <a:schemeClr val="lt1">
                    <a:alpha val="99000"/>
                  </a:schemeClr>
                </a:solidFill>
                <a:latin typeface="Segoe UI" pitchFamily="34" charset="0"/>
                <a:ea typeface="Segoe UI" pitchFamily="34" charset="0"/>
                <a:cs typeface="Segoe UI" pitchFamily="34" charset="0"/>
              </a:rPr>
              <a:t> 2012</a:t>
            </a:r>
          </a:p>
          <a:p>
            <a:pPr>
              <a:spcAft>
                <a:spcPts val="2400"/>
              </a:spcAft>
            </a:pPr>
            <a:endParaRPr lang="en-US" sz="2000" dirty="0" smtClean="0">
              <a:solidFill>
                <a:schemeClr val="lt1">
                  <a:alpha val="99000"/>
                </a:schemeClr>
              </a:solidFill>
              <a:latin typeface="Segoe UI" pitchFamily="34" charset="0"/>
              <a:ea typeface="Segoe UI" pitchFamily="34" charset="0"/>
              <a:cs typeface="Segoe UI" pitchFamily="34" charset="0"/>
            </a:endParaRP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tretch/>
        </p:blipFill>
        <p:spPr>
          <a:xfrm>
            <a:off x="6922400" y="4562715"/>
            <a:ext cx="1012131" cy="707403"/>
          </a:xfrm>
          <a:prstGeom prst="rect">
            <a:avLst/>
          </a:prstGeom>
        </p:spPr>
      </p:pic>
      <p:grpSp>
        <p:nvGrpSpPr>
          <p:cNvPr id="14" name="Group 13"/>
          <p:cNvGrpSpPr/>
          <p:nvPr/>
        </p:nvGrpSpPr>
        <p:grpSpPr>
          <a:xfrm>
            <a:off x="10921105" y="4167620"/>
            <a:ext cx="812893" cy="1102498"/>
            <a:chOff x="6879931" y="2508201"/>
            <a:chExt cx="1243505" cy="1686081"/>
          </a:xfrm>
        </p:grpSpPr>
        <p:pic>
          <p:nvPicPr>
            <p:cNvPr id="20" name="Picture 10" descr="C:\Users\Claudette\Documents\2010 jobs\logos\linux pengui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9931" y="2508201"/>
              <a:ext cx="1243505" cy="14437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C:\Users\Claudette\Documents\2010 jobs\logos\linux straight.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2678" y="3951904"/>
              <a:ext cx="887104" cy="24237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06395394"/>
      </p:ext>
    </p:extLst>
  </p:cSld>
  <p:clrMapOvr>
    <a:masterClrMapping/>
  </p:clrMapOvr>
  <p:transition advTm="499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5"/>
                </p:tgtEl>
              </p:cMediaNode>
            </p:audio>
          </p:childTnLst>
        </p:cTn>
      </p:par>
    </p:tnLst>
    <p:bldLst>
      <p:bldP spid="9"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60702" y="0"/>
            <a:ext cx="10028123" cy="6858000"/>
          </a:xfrm>
          <a:prstGeom prst="rect">
            <a:avLst/>
          </a:prstGeom>
        </p:spPr>
      </p:pic>
      <p:sp>
        <p:nvSpPr>
          <p:cNvPr id="3" name="Rectangle 2"/>
          <p:cNvSpPr/>
          <p:nvPr/>
        </p:nvSpPr>
        <p:spPr bwMode="auto">
          <a:xfrm>
            <a:off x="0" y="0"/>
            <a:ext cx="4278086" cy="6858000"/>
          </a:xfrm>
          <a:prstGeom prst="rect">
            <a:avLst/>
          </a:prstGeom>
          <a:solidFill>
            <a:schemeClr val="accent2"/>
          </a:solidFill>
          <a:ln w="9525" cap="flat" cmpd="sng" algn="ctr">
            <a:noFill/>
            <a:prstDash val="solid"/>
            <a:headEnd type="none" w="med" len="med"/>
            <a:tailEnd type="none" w="med" len="med"/>
          </a:ln>
          <a:effectLst/>
        </p:spPr>
        <p:txBody>
          <a:bodyPr vert="horz" wrap="square" lIns="182880" tIns="182880" rIns="91440" bIns="45718" numCol="1" rtlCol="0" anchor="t" anchorCtr="0" compatLnSpc="1">
            <a:prstTxWarp prst="textNoShape">
              <a:avLst/>
            </a:prstTxWarp>
          </a:bodyPr>
          <a:lstStyle/>
          <a:p>
            <a:pPr marL="0" lvl="1" defTabSz="914363">
              <a:lnSpc>
                <a:spcPct val="90000"/>
              </a:lnSpc>
              <a:spcBef>
                <a:spcPts val="600"/>
              </a:spcBef>
              <a:spcAft>
                <a:spcPts val="600"/>
              </a:spcAft>
              <a:buClr>
                <a:schemeClr val="bg1"/>
              </a:buClr>
              <a:buSzPct val="100000"/>
              <a:defRPr/>
            </a:pPr>
            <a:r>
              <a:rPr lang="en-US" sz="4800" dirty="0" smtClean="0">
                <a:solidFill>
                  <a:schemeClr val="bg1"/>
                </a:solidFill>
                <a:latin typeface="Segoe UI" pitchFamily="34" charset="0"/>
              </a:rPr>
              <a:t>VM Depot</a:t>
            </a:r>
          </a:p>
          <a:p>
            <a:pPr marL="0" lvl="1" defTabSz="914363">
              <a:lnSpc>
                <a:spcPct val="90000"/>
              </a:lnSpc>
              <a:spcBef>
                <a:spcPts val="600"/>
              </a:spcBef>
              <a:spcAft>
                <a:spcPts val="600"/>
              </a:spcAft>
              <a:buClr>
                <a:schemeClr val="bg1"/>
              </a:buClr>
              <a:buSzPct val="100000"/>
              <a:defRPr/>
            </a:pPr>
            <a:r>
              <a:rPr lang="ru-RU" sz="2800" dirty="0" smtClean="0">
                <a:solidFill>
                  <a:schemeClr val="bg1"/>
                </a:solidFill>
              </a:rPr>
              <a:t>Библиотека готовых виртуальных машин с наиболее популярными СПО-приложениями. </a:t>
            </a:r>
          </a:p>
          <a:p>
            <a:pPr marL="0" lvl="1" defTabSz="914363">
              <a:lnSpc>
                <a:spcPct val="90000"/>
              </a:lnSpc>
              <a:spcBef>
                <a:spcPts val="600"/>
              </a:spcBef>
              <a:spcAft>
                <a:spcPts val="600"/>
              </a:spcAft>
              <a:buClr>
                <a:schemeClr val="bg1"/>
              </a:buClr>
              <a:buSzPct val="100000"/>
              <a:defRPr/>
            </a:pPr>
            <a:endParaRPr lang="ru-RU" sz="2800" dirty="0">
              <a:solidFill>
                <a:schemeClr val="bg1"/>
              </a:solidFill>
            </a:endParaRPr>
          </a:p>
          <a:p>
            <a:pPr marL="0" lvl="1" defTabSz="914363">
              <a:lnSpc>
                <a:spcPct val="90000"/>
              </a:lnSpc>
              <a:spcBef>
                <a:spcPts val="600"/>
              </a:spcBef>
              <a:spcAft>
                <a:spcPts val="600"/>
              </a:spcAft>
              <a:buClr>
                <a:schemeClr val="bg1"/>
              </a:buClr>
              <a:buSzPct val="100000"/>
              <a:defRPr/>
            </a:pPr>
            <a:r>
              <a:rPr lang="ru-RU" sz="2800" dirty="0" smtClean="0">
                <a:solidFill>
                  <a:schemeClr val="bg1"/>
                </a:solidFill>
              </a:rPr>
              <a:t>Загрузите свой проект! </a:t>
            </a:r>
            <a:endParaRPr lang="en-US" sz="2800" dirty="0" smtClean="0">
              <a:solidFill>
                <a:schemeClr val="bg1"/>
              </a:solidFill>
            </a:endParaRPr>
          </a:p>
          <a:p>
            <a:pPr marL="457200" lvl="1" indent="-457200" defTabSz="914363">
              <a:lnSpc>
                <a:spcPct val="90000"/>
              </a:lnSpc>
              <a:spcBef>
                <a:spcPts val="600"/>
              </a:spcBef>
              <a:spcAft>
                <a:spcPts val="600"/>
              </a:spcAft>
              <a:buClr>
                <a:schemeClr val="bg1"/>
              </a:buClr>
              <a:buSzPct val="100000"/>
              <a:buFont typeface="Wingdings" panose="05000000000000000000" pitchFamily="2" charset="2"/>
              <a:buChar char="§"/>
              <a:defRPr/>
            </a:pPr>
            <a:endParaRPr lang="ru-RU" sz="2800" dirty="0" smtClean="0">
              <a:solidFill>
                <a:schemeClr val="bg1"/>
              </a:solidFill>
            </a:endParaRPr>
          </a:p>
          <a:p>
            <a:pPr marL="457200" lvl="1" indent="-457200" defTabSz="914363">
              <a:lnSpc>
                <a:spcPct val="90000"/>
              </a:lnSpc>
              <a:spcBef>
                <a:spcPts val="600"/>
              </a:spcBef>
              <a:spcAft>
                <a:spcPts val="600"/>
              </a:spcAft>
              <a:buClr>
                <a:schemeClr val="bg1"/>
              </a:buClr>
              <a:buSzPct val="100000"/>
              <a:buFont typeface="Wingdings" panose="05000000000000000000" pitchFamily="2" charset="2"/>
              <a:buChar char="§"/>
              <a:defRPr/>
            </a:pPr>
            <a:endParaRPr lang="en-US" sz="2800" dirty="0" smtClean="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59306005"/>
      </p:ext>
    </p:extLst>
  </p:cSld>
  <p:clrMapOvr>
    <a:masterClrMapping/>
  </p:clrMapOvr>
  <p:transition advTm="326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 presetClass="entr" presetSubtype="4" decel="100000" fill="hold" grpId="0" nodeType="withEffect">
                                  <p:stCondLst>
                                    <p:cond delay="75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ppt_x"/>
                                          </p:val>
                                        </p:tav>
                                        <p:tav tm="100000">
                                          <p:val>
                                            <p:strVal val="#ppt_x"/>
                                          </p:val>
                                        </p:tav>
                                      </p:tavLst>
                                    </p:anim>
                                    <p:anim calcmode="lin" valueType="num">
                                      <p:cBhvr additive="base">
                                        <p:cTn id="1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4952696" y="159884"/>
            <a:ext cx="1085850" cy="1066800"/>
          </a:xfrm>
          <a:prstGeom prst="rect">
            <a:avLst/>
          </a:prstGeom>
        </p:spPr>
      </p:pic>
      <p:pic>
        <p:nvPicPr>
          <p:cNvPr id="4" name="Picture 3"/>
          <p:cNvPicPr>
            <a:picLocks noChangeAspect="1"/>
          </p:cNvPicPr>
          <p:nvPr/>
        </p:nvPicPr>
        <p:blipFill>
          <a:blip r:embed="rId7"/>
          <a:stretch>
            <a:fillRect/>
          </a:stretch>
        </p:blipFill>
        <p:spPr>
          <a:xfrm>
            <a:off x="2670930" y="145597"/>
            <a:ext cx="1104900" cy="1095375"/>
          </a:xfrm>
          <a:prstGeom prst="rect">
            <a:avLst/>
          </a:prstGeom>
        </p:spPr>
      </p:pic>
      <p:pic>
        <p:nvPicPr>
          <p:cNvPr id="5" name="Picture 4"/>
          <p:cNvPicPr>
            <a:picLocks noChangeAspect="1"/>
          </p:cNvPicPr>
          <p:nvPr/>
        </p:nvPicPr>
        <p:blipFill>
          <a:blip r:embed="rId8"/>
          <a:stretch>
            <a:fillRect/>
          </a:stretch>
        </p:blipFill>
        <p:spPr>
          <a:xfrm>
            <a:off x="3821338" y="164647"/>
            <a:ext cx="1085850" cy="1057275"/>
          </a:xfrm>
          <a:prstGeom prst="rect">
            <a:avLst/>
          </a:prstGeom>
        </p:spPr>
      </p:pic>
      <p:pic>
        <p:nvPicPr>
          <p:cNvPr id="6" name="Picture 5"/>
          <p:cNvPicPr>
            <a:picLocks noChangeAspect="1"/>
          </p:cNvPicPr>
          <p:nvPr/>
        </p:nvPicPr>
        <p:blipFill>
          <a:blip r:embed="rId9"/>
          <a:stretch>
            <a:fillRect/>
          </a:stretch>
        </p:blipFill>
        <p:spPr>
          <a:xfrm>
            <a:off x="274864" y="145597"/>
            <a:ext cx="1123950" cy="1095375"/>
          </a:xfrm>
          <a:prstGeom prst="rect">
            <a:avLst/>
          </a:prstGeom>
        </p:spPr>
      </p:pic>
      <p:pic>
        <p:nvPicPr>
          <p:cNvPr id="7" name="Picture 6"/>
          <p:cNvPicPr>
            <a:picLocks noChangeAspect="1"/>
          </p:cNvPicPr>
          <p:nvPr/>
        </p:nvPicPr>
        <p:blipFill>
          <a:blip r:embed="rId10"/>
          <a:stretch>
            <a:fillRect/>
          </a:stretch>
        </p:blipFill>
        <p:spPr>
          <a:xfrm>
            <a:off x="6084054" y="140834"/>
            <a:ext cx="1123950" cy="1104900"/>
          </a:xfrm>
          <a:prstGeom prst="rect">
            <a:avLst/>
          </a:prstGeom>
        </p:spPr>
      </p:pic>
      <p:pic>
        <p:nvPicPr>
          <p:cNvPr id="8" name="Picture 7"/>
          <p:cNvPicPr>
            <a:picLocks noChangeAspect="1"/>
          </p:cNvPicPr>
          <p:nvPr/>
        </p:nvPicPr>
        <p:blipFill>
          <a:blip r:embed="rId11"/>
          <a:stretch>
            <a:fillRect/>
          </a:stretch>
        </p:blipFill>
        <p:spPr>
          <a:xfrm>
            <a:off x="7253512" y="136072"/>
            <a:ext cx="1123950" cy="1114425"/>
          </a:xfrm>
          <a:prstGeom prst="rect">
            <a:avLst/>
          </a:prstGeom>
        </p:spPr>
      </p:pic>
      <p:pic>
        <p:nvPicPr>
          <p:cNvPr id="9" name="Picture 8"/>
          <p:cNvPicPr>
            <a:picLocks noChangeAspect="1"/>
          </p:cNvPicPr>
          <p:nvPr/>
        </p:nvPicPr>
        <p:blipFill>
          <a:blip r:embed="rId12"/>
          <a:stretch>
            <a:fillRect/>
          </a:stretch>
        </p:blipFill>
        <p:spPr>
          <a:xfrm>
            <a:off x="8422970" y="136072"/>
            <a:ext cx="1114425" cy="1114425"/>
          </a:xfrm>
          <a:prstGeom prst="rect">
            <a:avLst/>
          </a:prstGeom>
        </p:spPr>
      </p:pic>
      <p:pic>
        <p:nvPicPr>
          <p:cNvPr id="10" name="Picture 9"/>
          <p:cNvPicPr>
            <a:picLocks noChangeAspect="1"/>
          </p:cNvPicPr>
          <p:nvPr/>
        </p:nvPicPr>
        <p:blipFill>
          <a:blip r:embed="rId13"/>
          <a:stretch>
            <a:fillRect/>
          </a:stretch>
        </p:blipFill>
        <p:spPr>
          <a:xfrm>
            <a:off x="9582903" y="131309"/>
            <a:ext cx="1104900" cy="1123950"/>
          </a:xfrm>
          <a:prstGeom prst="rect">
            <a:avLst/>
          </a:prstGeom>
        </p:spPr>
      </p:pic>
      <p:pic>
        <p:nvPicPr>
          <p:cNvPr id="11" name="Picture 10"/>
          <p:cNvPicPr>
            <a:picLocks noChangeAspect="1"/>
          </p:cNvPicPr>
          <p:nvPr/>
        </p:nvPicPr>
        <p:blipFill>
          <a:blip r:embed="rId14"/>
          <a:stretch>
            <a:fillRect/>
          </a:stretch>
        </p:blipFill>
        <p:spPr>
          <a:xfrm>
            <a:off x="10733314" y="136072"/>
            <a:ext cx="1104900" cy="1114425"/>
          </a:xfrm>
          <a:prstGeom prst="rect">
            <a:avLst/>
          </a:prstGeom>
        </p:spPr>
      </p:pic>
      <p:pic>
        <p:nvPicPr>
          <p:cNvPr id="13" name="Picture 12"/>
          <p:cNvPicPr>
            <a:picLocks noChangeAspect="1"/>
          </p:cNvPicPr>
          <p:nvPr/>
        </p:nvPicPr>
        <p:blipFill>
          <a:blip r:embed="rId15"/>
          <a:stretch>
            <a:fillRect/>
          </a:stretch>
        </p:blipFill>
        <p:spPr>
          <a:xfrm>
            <a:off x="296056" y="1491768"/>
            <a:ext cx="1123950" cy="1143000"/>
          </a:xfrm>
          <a:prstGeom prst="rect">
            <a:avLst/>
          </a:prstGeom>
        </p:spPr>
      </p:pic>
      <p:pic>
        <p:nvPicPr>
          <p:cNvPr id="14" name="Picture 13"/>
          <p:cNvPicPr>
            <a:picLocks noChangeAspect="1"/>
          </p:cNvPicPr>
          <p:nvPr/>
        </p:nvPicPr>
        <p:blipFill>
          <a:blip r:embed="rId16"/>
          <a:stretch>
            <a:fillRect/>
          </a:stretch>
        </p:blipFill>
        <p:spPr>
          <a:xfrm>
            <a:off x="1458453" y="1506056"/>
            <a:ext cx="1095375" cy="1114425"/>
          </a:xfrm>
          <a:prstGeom prst="rect">
            <a:avLst/>
          </a:prstGeom>
        </p:spPr>
      </p:pic>
      <p:pic>
        <p:nvPicPr>
          <p:cNvPr id="15" name="Picture 14"/>
          <p:cNvPicPr>
            <a:picLocks noChangeAspect="1"/>
          </p:cNvPicPr>
          <p:nvPr/>
        </p:nvPicPr>
        <p:blipFill>
          <a:blip r:embed="rId17"/>
          <a:stretch>
            <a:fillRect/>
          </a:stretch>
        </p:blipFill>
        <p:spPr>
          <a:xfrm>
            <a:off x="2592275" y="1510818"/>
            <a:ext cx="1104900" cy="1104900"/>
          </a:xfrm>
          <a:prstGeom prst="rect">
            <a:avLst/>
          </a:prstGeom>
        </p:spPr>
      </p:pic>
      <p:pic>
        <p:nvPicPr>
          <p:cNvPr id="16" name="Picture 15"/>
          <p:cNvPicPr>
            <a:picLocks noChangeAspect="1"/>
          </p:cNvPicPr>
          <p:nvPr/>
        </p:nvPicPr>
        <p:blipFill>
          <a:blip r:embed="rId18"/>
          <a:stretch>
            <a:fillRect/>
          </a:stretch>
        </p:blipFill>
        <p:spPr>
          <a:xfrm>
            <a:off x="3735622" y="1496531"/>
            <a:ext cx="1133475" cy="1133475"/>
          </a:xfrm>
          <a:prstGeom prst="rect">
            <a:avLst/>
          </a:prstGeom>
        </p:spPr>
      </p:pic>
      <p:pic>
        <p:nvPicPr>
          <p:cNvPr id="17" name="Picture 16"/>
          <p:cNvPicPr>
            <a:picLocks noChangeAspect="1"/>
          </p:cNvPicPr>
          <p:nvPr/>
        </p:nvPicPr>
        <p:blipFill>
          <a:blip r:embed="rId19"/>
          <a:stretch>
            <a:fillRect/>
          </a:stretch>
        </p:blipFill>
        <p:spPr>
          <a:xfrm>
            <a:off x="4907544" y="1496531"/>
            <a:ext cx="1133475" cy="1133475"/>
          </a:xfrm>
          <a:prstGeom prst="rect">
            <a:avLst/>
          </a:prstGeom>
        </p:spPr>
      </p:pic>
      <p:pic>
        <p:nvPicPr>
          <p:cNvPr id="18" name="Picture 17"/>
          <p:cNvPicPr>
            <a:picLocks noChangeAspect="1"/>
          </p:cNvPicPr>
          <p:nvPr/>
        </p:nvPicPr>
        <p:blipFill>
          <a:blip r:embed="rId20"/>
          <a:stretch>
            <a:fillRect/>
          </a:stretch>
        </p:blipFill>
        <p:spPr>
          <a:xfrm>
            <a:off x="6079466" y="1510818"/>
            <a:ext cx="1123950" cy="1104900"/>
          </a:xfrm>
          <a:prstGeom prst="rect">
            <a:avLst/>
          </a:prstGeom>
        </p:spPr>
      </p:pic>
      <p:pic>
        <p:nvPicPr>
          <p:cNvPr id="19" name="Picture 18"/>
          <p:cNvPicPr>
            <a:picLocks noChangeAspect="1"/>
          </p:cNvPicPr>
          <p:nvPr/>
        </p:nvPicPr>
        <p:blipFill>
          <a:blip r:embed="rId21"/>
          <a:stretch>
            <a:fillRect/>
          </a:stretch>
        </p:blipFill>
        <p:spPr>
          <a:xfrm>
            <a:off x="7241863" y="1501293"/>
            <a:ext cx="1114425" cy="1123950"/>
          </a:xfrm>
          <a:prstGeom prst="rect">
            <a:avLst/>
          </a:prstGeom>
        </p:spPr>
      </p:pic>
      <p:pic>
        <p:nvPicPr>
          <p:cNvPr id="20" name="Picture 19"/>
          <p:cNvPicPr>
            <a:picLocks noChangeAspect="1"/>
          </p:cNvPicPr>
          <p:nvPr/>
        </p:nvPicPr>
        <p:blipFill>
          <a:blip r:embed="rId22"/>
          <a:stretch>
            <a:fillRect/>
          </a:stretch>
        </p:blipFill>
        <p:spPr>
          <a:xfrm>
            <a:off x="8394735" y="1501293"/>
            <a:ext cx="1143000" cy="1123950"/>
          </a:xfrm>
          <a:prstGeom prst="rect">
            <a:avLst/>
          </a:prstGeom>
        </p:spPr>
      </p:pic>
      <p:pic>
        <p:nvPicPr>
          <p:cNvPr id="21" name="Picture 20"/>
          <p:cNvPicPr>
            <a:picLocks noChangeAspect="1"/>
          </p:cNvPicPr>
          <p:nvPr/>
        </p:nvPicPr>
        <p:blipFill>
          <a:blip r:embed="rId23"/>
          <a:stretch>
            <a:fillRect/>
          </a:stretch>
        </p:blipFill>
        <p:spPr>
          <a:xfrm>
            <a:off x="9576182" y="1501293"/>
            <a:ext cx="1133475" cy="1123950"/>
          </a:xfrm>
          <a:prstGeom prst="rect">
            <a:avLst/>
          </a:prstGeom>
        </p:spPr>
      </p:pic>
      <p:pic>
        <p:nvPicPr>
          <p:cNvPr id="22" name="Picture 21"/>
          <p:cNvPicPr>
            <a:picLocks noChangeAspect="1"/>
          </p:cNvPicPr>
          <p:nvPr/>
        </p:nvPicPr>
        <p:blipFill>
          <a:blip r:embed="rId24"/>
          <a:stretch>
            <a:fillRect/>
          </a:stretch>
        </p:blipFill>
        <p:spPr>
          <a:xfrm>
            <a:off x="10748101" y="1496531"/>
            <a:ext cx="1123950" cy="1133475"/>
          </a:xfrm>
          <a:prstGeom prst="rect">
            <a:avLst/>
          </a:prstGeom>
        </p:spPr>
      </p:pic>
      <p:pic>
        <p:nvPicPr>
          <p:cNvPr id="24" name="Picture 23"/>
          <p:cNvPicPr>
            <a:picLocks noChangeAspect="1"/>
          </p:cNvPicPr>
          <p:nvPr/>
        </p:nvPicPr>
        <p:blipFill>
          <a:blip r:embed="rId25"/>
          <a:stretch>
            <a:fillRect/>
          </a:stretch>
        </p:blipFill>
        <p:spPr>
          <a:xfrm>
            <a:off x="298086" y="2880801"/>
            <a:ext cx="1104900" cy="1104900"/>
          </a:xfrm>
          <a:prstGeom prst="rect">
            <a:avLst/>
          </a:prstGeom>
        </p:spPr>
      </p:pic>
      <p:pic>
        <p:nvPicPr>
          <p:cNvPr id="25" name="Picture 24"/>
          <p:cNvPicPr>
            <a:picLocks noChangeAspect="1"/>
          </p:cNvPicPr>
          <p:nvPr/>
        </p:nvPicPr>
        <p:blipFill>
          <a:blip r:embed="rId26"/>
          <a:stretch>
            <a:fillRect/>
          </a:stretch>
        </p:blipFill>
        <p:spPr>
          <a:xfrm>
            <a:off x="1447557" y="2866514"/>
            <a:ext cx="1133475" cy="1133475"/>
          </a:xfrm>
          <a:prstGeom prst="rect">
            <a:avLst/>
          </a:prstGeom>
        </p:spPr>
      </p:pic>
      <p:pic>
        <p:nvPicPr>
          <p:cNvPr id="26" name="Picture 25"/>
          <p:cNvPicPr>
            <a:picLocks noChangeAspect="1"/>
          </p:cNvPicPr>
          <p:nvPr/>
        </p:nvPicPr>
        <p:blipFill>
          <a:blip r:embed="rId27"/>
          <a:stretch>
            <a:fillRect/>
          </a:stretch>
        </p:blipFill>
        <p:spPr>
          <a:xfrm>
            <a:off x="2625603" y="2885564"/>
            <a:ext cx="1104900" cy="1095375"/>
          </a:xfrm>
          <a:prstGeom prst="rect">
            <a:avLst/>
          </a:prstGeom>
        </p:spPr>
      </p:pic>
      <p:pic>
        <p:nvPicPr>
          <p:cNvPr id="27" name="Picture 26"/>
          <p:cNvPicPr>
            <a:picLocks noChangeAspect="1"/>
          </p:cNvPicPr>
          <p:nvPr/>
        </p:nvPicPr>
        <p:blipFill>
          <a:blip r:embed="rId28"/>
          <a:stretch>
            <a:fillRect/>
          </a:stretch>
        </p:blipFill>
        <p:spPr>
          <a:xfrm>
            <a:off x="3775074" y="2880801"/>
            <a:ext cx="1095375" cy="1104900"/>
          </a:xfrm>
          <a:prstGeom prst="rect">
            <a:avLst/>
          </a:prstGeom>
        </p:spPr>
      </p:pic>
      <p:pic>
        <p:nvPicPr>
          <p:cNvPr id="28" name="Picture 27"/>
          <p:cNvPicPr>
            <a:picLocks noChangeAspect="1"/>
          </p:cNvPicPr>
          <p:nvPr/>
        </p:nvPicPr>
        <p:blipFill>
          <a:blip r:embed="rId29"/>
          <a:stretch>
            <a:fillRect/>
          </a:stretch>
        </p:blipFill>
        <p:spPr>
          <a:xfrm>
            <a:off x="4915020" y="2885564"/>
            <a:ext cx="1104900" cy="1095375"/>
          </a:xfrm>
          <a:prstGeom prst="rect">
            <a:avLst/>
          </a:prstGeom>
        </p:spPr>
      </p:pic>
      <p:pic>
        <p:nvPicPr>
          <p:cNvPr id="29" name="Picture 28"/>
          <p:cNvPicPr>
            <a:picLocks noChangeAspect="1"/>
          </p:cNvPicPr>
          <p:nvPr/>
        </p:nvPicPr>
        <p:blipFill>
          <a:blip r:embed="rId30"/>
          <a:stretch>
            <a:fillRect/>
          </a:stretch>
        </p:blipFill>
        <p:spPr>
          <a:xfrm>
            <a:off x="6064491" y="2871276"/>
            <a:ext cx="1123950" cy="1123950"/>
          </a:xfrm>
          <a:prstGeom prst="rect">
            <a:avLst/>
          </a:prstGeom>
        </p:spPr>
      </p:pic>
      <p:pic>
        <p:nvPicPr>
          <p:cNvPr id="30" name="Picture 29"/>
          <p:cNvPicPr>
            <a:picLocks noChangeAspect="1"/>
          </p:cNvPicPr>
          <p:nvPr/>
        </p:nvPicPr>
        <p:blipFill>
          <a:blip r:embed="rId31"/>
          <a:stretch>
            <a:fillRect/>
          </a:stretch>
        </p:blipFill>
        <p:spPr>
          <a:xfrm>
            <a:off x="7233012" y="2880801"/>
            <a:ext cx="1143000" cy="1104900"/>
          </a:xfrm>
          <a:prstGeom prst="rect">
            <a:avLst/>
          </a:prstGeom>
        </p:spPr>
      </p:pic>
      <p:pic>
        <p:nvPicPr>
          <p:cNvPr id="31" name="Picture 30"/>
          <p:cNvPicPr>
            <a:picLocks noChangeAspect="1"/>
          </p:cNvPicPr>
          <p:nvPr/>
        </p:nvPicPr>
        <p:blipFill>
          <a:blip r:embed="rId32"/>
          <a:stretch>
            <a:fillRect/>
          </a:stretch>
        </p:blipFill>
        <p:spPr>
          <a:xfrm>
            <a:off x="8420583" y="2866514"/>
            <a:ext cx="1133475" cy="1133475"/>
          </a:xfrm>
          <a:prstGeom prst="rect">
            <a:avLst/>
          </a:prstGeom>
        </p:spPr>
      </p:pic>
      <p:pic>
        <p:nvPicPr>
          <p:cNvPr id="32" name="Picture 31"/>
          <p:cNvPicPr>
            <a:picLocks noChangeAspect="1"/>
          </p:cNvPicPr>
          <p:nvPr/>
        </p:nvPicPr>
        <p:blipFill>
          <a:blip r:embed="rId33"/>
          <a:stretch>
            <a:fillRect/>
          </a:stretch>
        </p:blipFill>
        <p:spPr>
          <a:xfrm>
            <a:off x="9598629" y="2876039"/>
            <a:ext cx="1114425" cy="1114425"/>
          </a:xfrm>
          <a:prstGeom prst="rect">
            <a:avLst/>
          </a:prstGeom>
        </p:spPr>
      </p:pic>
      <p:pic>
        <p:nvPicPr>
          <p:cNvPr id="33" name="Picture 32"/>
          <p:cNvPicPr>
            <a:picLocks noChangeAspect="1"/>
          </p:cNvPicPr>
          <p:nvPr/>
        </p:nvPicPr>
        <p:blipFill>
          <a:blip r:embed="rId34"/>
          <a:stretch>
            <a:fillRect/>
          </a:stretch>
        </p:blipFill>
        <p:spPr>
          <a:xfrm>
            <a:off x="10757626" y="2856989"/>
            <a:ext cx="1114425" cy="1123950"/>
          </a:xfrm>
          <a:prstGeom prst="rect">
            <a:avLst/>
          </a:prstGeom>
        </p:spPr>
      </p:pic>
      <p:pic>
        <p:nvPicPr>
          <p:cNvPr id="35" name="Picture 34"/>
          <p:cNvPicPr>
            <a:picLocks noChangeAspect="1"/>
          </p:cNvPicPr>
          <p:nvPr/>
        </p:nvPicPr>
        <p:blipFill>
          <a:blip r:embed="rId35"/>
          <a:stretch>
            <a:fillRect/>
          </a:stretch>
        </p:blipFill>
        <p:spPr>
          <a:xfrm>
            <a:off x="301286" y="4222210"/>
            <a:ext cx="1114425" cy="1123950"/>
          </a:xfrm>
          <a:prstGeom prst="rect">
            <a:avLst/>
          </a:prstGeom>
        </p:spPr>
      </p:pic>
      <p:pic>
        <p:nvPicPr>
          <p:cNvPr id="36" name="Picture 35"/>
          <p:cNvPicPr>
            <a:picLocks noChangeAspect="1"/>
          </p:cNvPicPr>
          <p:nvPr/>
        </p:nvPicPr>
        <p:blipFill>
          <a:blip r:embed="rId36"/>
          <a:stretch>
            <a:fillRect/>
          </a:stretch>
        </p:blipFill>
        <p:spPr>
          <a:xfrm>
            <a:off x="10714264" y="4226973"/>
            <a:ext cx="1123950" cy="1114425"/>
          </a:xfrm>
          <a:prstGeom prst="rect">
            <a:avLst/>
          </a:prstGeom>
        </p:spPr>
      </p:pic>
      <p:pic>
        <p:nvPicPr>
          <p:cNvPr id="37" name="Picture 36"/>
          <p:cNvPicPr>
            <a:picLocks noChangeAspect="1"/>
          </p:cNvPicPr>
          <p:nvPr/>
        </p:nvPicPr>
        <p:blipFill>
          <a:blip r:embed="rId37"/>
          <a:stretch>
            <a:fillRect/>
          </a:stretch>
        </p:blipFill>
        <p:spPr>
          <a:xfrm>
            <a:off x="1454050" y="4265073"/>
            <a:ext cx="1152525" cy="1038225"/>
          </a:xfrm>
          <a:prstGeom prst="rect">
            <a:avLst/>
          </a:prstGeom>
        </p:spPr>
      </p:pic>
      <p:pic>
        <p:nvPicPr>
          <p:cNvPr id="38" name="Picture 37"/>
          <p:cNvPicPr>
            <a:picLocks noChangeAspect="1"/>
          </p:cNvPicPr>
          <p:nvPr/>
        </p:nvPicPr>
        <p:blipFill>
          <a:blip r:embed="rId38"/>
          <a:stretch>
            <a:fillRect/>
          </a:stretch>
        </p:blipFill>
        <p:spPr>
          <a:xfrm>
            <a:off x="2644914" y="4231735"/>
            <a:ext cx="1114425" cy="1104900"/>
          </a:xfrm>
          <a:prstGeom prst="rect">
            <a:avLst/>
          </a:prstGeom>
        </p:spPr>
      </p:pic>
      <p:pic>
        <p:nvPicPr>
          <p:cNvPr id="39" name="Picture 38"/>
          <p:cNvPicPr>
            <a:picLocks noChangeAspect="1"/>
          </p:cNvPicPr>
          <p:nvPr/>
        </p:nvPicPr>
        <p:blipFill>
          <a:blip r:embed="rId39"/>
          <a:stretch>
            <a:fillRect/>
          </a:stretch>
        </p:blipFill>
        <p:spPr>
          <a:xfrm>
            <a:off x="3797678" y="4222210"/>
            <a:ext cx="1114425" cy="1123950"/>
          </a:xfrm>
          <a:prstGeom prst="rect">
            <a:avLst/>
          </a:prstGeom>
        </p:spPr>
      </p:pic>
      <p:pic>
        <p:nvPicPr>
          <p:cNvPr id="40" name="Picture 39"/>
          <p:cNvPicPr>
            <a:picLocks noChangeAspect="1"/>
          </p:cNvPicPr>
          <p:nvPr/>
        </p:nvPicPr>
        <p:blipFill>
          <a:blip r:embed="rId40"/>
          <a:stretch>
            <a:fillRect/>
          </a:stretch>
        </p:blipFill>
        <p:spPr>
          <a:xfrm>
            <a:off x="4950442" y="4226973"/>
            <a:ext cx="1114425" cy="1114425"/>
          </a:xfrm>
          <a:prstGeom prst="rect">
            <a:avLst/>
          </a:prstGeom>
        </p:spPr>
      </p:pic>
      <p:pic>
        <p:nvPicPr>
          <p:cNvPr id="41" name="Picture 40"/>
          <p:cNvPicPr>
            <a:picLocks noChangeAspect="1"/>
          </p:cNvPicPr>
          <p:nvPr/>
        </p:nvPicPr>
        <p:blipFill>
          <a:blip r:embed="rId41"/>
          <a:stretch>
            <a:fillRect/>
          </a:stretch>
        </p:blipFill>
        <p:spPr>
          <a:xfrm>
            <a:off x="6103206" y="4231735"/>
            <a:ext cx="1123950" cy="1104900"/>
          </a:xfrm>
          <a:prstGeom prst="rect">
            <a:avLst/>
          </a:prstGeom>
        </p:spPr>
      </p:pic>
      <p:pic>
        <p:nvPicPr>
          <p:cNvPr id="42" name="Picture 41"/>
          <p:cNvPicPr>
            <a:picLocks noChangeAspect="1"/>
          </p:cNvPicPr>
          <p:nvPr/>
        </p:nvPicPr>
        <p:blipFill>
          <a:blip r:embed="rId42"/>
          <a:stretch>
            <a:fillRect/>
          </a:stretch>
        </p:blipFill>
        <p:spPr>
          <a:xfrm>
            <a:off x="7265495" y="4236498"/>
            <a:ext cx="1085850" cy="1095375"/>
          </a:xfrm>
          <a:prstGeom prst="rect">
            <a:avLst/>
          </a:prstGeom>
        </p:spPr>
      </p:pic>
      <p:pic>
        <p:nvPicPr>
          <p:cNvPr id="44" name="Picture 43"/>
          <p:cNvPicPr>
            <a:picLocks noChangeAspect="1"/>
          </p:cNvPicPr>
          <p:nvPr/>
        </p:nvPicPr>
        <p:blipFill>
          <a:blip r:embed="rId43"/>
          <a:stretch>
            <a:fillRect/>
          </a:stretch>
        </p:blipFill>
        <p:spPr>
          <a:xfrm>
            <a:off x="9561498" y="4231735"/>
            <a:ext cx="1114425" cy="1104900"/>
          </a:xfrm>
          <a:prstGeom prst="rect">
            <a:avLst/>
          </a:prstGeom>
        </p:spPr>
      </p:pic>
      <p:pic>
        <p:nvPicPr>
          <p:cNvPr id="45" name="Picture 44"/>
          <p:cNvPicPr>
            <a:picLocks noChangeAspect="1"/>
          </p:cNvPicPr>
          <p:nvPr/>
        </p:nvPicPr>
        <p:blipFill>
          <a:blip r:embed="rId44"/>
          <a:stretch>
            <a:fillRect/>
          </a:stretch>
        </p:blipFill>
        <p:spPr>
          <a:xfrm>
            <a:off x="8389684" y="4236498"/>
            <a:ext cx="1133475" cy="1095375"/>
          </a:xfrm>
          <a:prstGeom prst="rect">
            <a:avLst/>
          </a:prstGeom>
        </p:spPr>
      </p:pic>
      <p:pic>
        <p:nvPicPr>
          <p:cNvPr id="46" name="Picture 45"/>
          <p:cNvPicPr>
            <a:picLocks noChangeAspect="1"/>
          </p:cNvPicPr>
          <p:nvPr/>
        </p:nvPicPr>
        <p:blipFill>
          <a:blip r:embed="rId45"/>
          <a:stretch>
            <a:fillRect/>
          </a:stretch>
        </p:blipFill>
        <p:spPr>
          <a:xfrm>
            <a:off x="296056" y="5568380"/>
            <a:ext cx="1143000" cy="1133475"/>
          </a:xfrm>
          <a:prstGeom prst="rect">
            <a:avLst/>
          </a:prstGeom>
        </p:spPr>
      </p:pic>
      <p:pic>
        <p:nvPicPr>
          <p:cNvPr id="47" name="Picture 46"/>
          <p:cNvPicPr>
            <a:picLocks noChangeAspect="1"/>
          </p:cNvPicPr>
          <p:nvPr/>
        </p:nvPicPr>
        <p:blipFill>
          <a:blip r:embed="rId46"/>
          <a:stretch>
            <a:fillRect/>
          </a:stretch>
        </p:blipFill>
        <p:spPr>
          <a:xfrm>
            <a:off x="10757258" y="5582667"/>
            <a:ext cx="1123950" cy="1104900"/>
          </a:xfrm>
          <a:prstGeom prst="rect">
            <a:avLst/>
          </a:prstGeom>
        </p:spPr>
      </p:pic>
      <p:pic>
        <p:nvPicPr>
          <p:cNvPr id="48" name="Picture 47"/>
          <p:cNvPicPr>
            <a:picLocks noChangeAspect="1"/>
          </p:cNvPicPr>
          <p:nvPr/>
        </p:nvPicPr>
        <p:blipFill>
          <a:blip r:embed="rId47"/>
          <a:stretch>
            <a:fillRect/>
          </a:stretch>
        </p:blipFill>
        <p:spPr>
          <a:xfrm>
            <a:off x="1467937" y="5582667"/>
            <a:ext cx="1123950" cy="1104900"/>
          </a:xfrm>
          <a:prstGeom prst="rect">
            <a:avLst/>
          </a:prstGeom>
        </p:spPr>
      </p:pic>
      <p:pic>
        <p:nvPicPr>
          <p:cNvPr id="49" name="Picture 48"/>
          <p:cNvPicPr>
            <a:picLocks noChangeAspect="1"/>
          </p:cNvPicPr>
          <p:nvPr/>
        </p:nvPicPr>
        <p:blipFill>
          <a:blip r:embed="rId48"/>
          <a:stretch>
            <a:fillRect/>
          </a:stretch>
        </p:blipFill>
        <p:spPr>
          <a:xfrm>
            <a:off x="2620768" y="5573142"/>
            <a:ext cx="1133475" cy="1123950"/>
          </a:xfrm>
          <a:prstGeom prst="rect">
            <a:avLst/>
          </a:prstGeom>
        </p:spPr>
      </p:pic>
      <p:pic>
        <p:nvPicPr>
          <p:cNvPr id="50" name="Picture 49"/>
          <p:cNvPicPr>
            <a:picLocks noChangeAspect="1"/>
          </p:cNvPicPr>
          <p:nvPr/>
        </p:nvPicPr>
        <p:blipFill>
          <a:blip r:embed="rId49"/>
          <a:stretch>
            <a:fillRect/>
          </a:stretch>
        </p:blipFill>
        <p:spPr>
          <a:xfrm>
            <a:off x="3783124" y="5573142"/>
            <a:ext cx="1133475" cy="1123950"/>
          </a:xfrm>
          <a:prstGeom prst="rect">
            <a:avLst/>
          </a:prstGeom>
        </p:spPr>
      </p:pic>
      <p:pic>
        <p:nvPicPr>
          <p:cNvPr id="51" name="Picture 50"/>
          <p:cNvPicPr>
            <a:picLocks noChangeAspect="1"/>
          </p:cNvPicPr>
          <p:nvPr/>
        </p:nvPicPr>
        <p:blipFill>
          <a:blip r:embed="rId50"/>
          <a:stretch>
            <a:fillRect/>
          </a:stretch>
        </p:blipFill>
        <p:spPr>
          <a:xfrm>
            <a:off x="4945480" y="5568380"/>
            <a:ext cx="1143000" cy="1133475"/>
          </a:xfrm>
          <a:prstGeom prst="rect">
            <a:avLst/>
          </a:prstGeom>
        </p:spPr>
      </p:pic>
      <p:pic>
        <p:nvPicPr>
          <p:cNvPr id="53" name="Picture 52"/>
          <p:cNvPicPr>
            <a:picLocks noChangeAspect="1"/>
          </p:cNvPicPr>
          <p:nvPr/>
        </p:nvPicPr>
        <p:blipFill>
          <a:blip r:embed="rId51"/>
          <a:stretch>
            <a:fillRect/>
          </a:stretch>
        </p:blipFill>
        <p:spPr>
          <a:xfrm>
            <a:off x="6117361" y="5582667"/>
            <a:ext cx="1123950" cy="1104900"/>
          </a:xfrm>
          <a:prstGeom prst="rect">
            <a:avLst/>
          </a:prstGeom>
        </p:spPr>
      </p:pic>
      <p:pic>
        <p:nvPicPr>
          <p:cNvPr id="54" name="Picture 53"/>
          <p:cNvPicPr>
            <a:picLocks noChangeAspect="1"/>
          </p:cNvPicPr>
          <p:nvPr/>
        </p:nvPicPr>
        <p:blipFill>
          <a:blip r:embed="rId52"/>
          <a:stretch>
            <a:fillRect/>
          </a:stretch>
        </p:blipFill>
        <p:spPr>
          <a:xfrm>
            <a:off x="7270192" y="5592192"/>
            <a:ext cx="1143000" cy="1085850"/>
          </a:xfrm>
          <a:prstGeom prst="rect">
            <a:avLst/>
          </a:prstGeom>
        </p:spPr>
      </p:pic>
      <p:pic>
        <p:nvPicPr>
          <p:cNvPr id="55" name="Picture 54"/>
          <p:cNvPicPr>
            <a:picLocks noChangeAspect="1"/>
          </p:cNvPicPr>
          <p:nvPr/>
        </p:nvPicPr>
        <p:blipFill>
          <a:blip r:embed="rId53"/>
          <a:stretch>
            <a:fillRect/>
          </a:stretch>
        </p:blipFill>
        <p:spPr>
          <a:xfrm>
            <a:off x="8442073" y="5601717"/>
            <a:ext cx="1143000" cy="1066800"/>
          </a:xfrm>
          <a:prstGeom prst="rect">
            <a:avLst/>
          </a:prstGeom>
        </p:spPr>
      </p:pic>
      <p:pic>
        <p:nvPicPr>
          <p:cNvPr id="56" name="Picture 55"/>
          <p:cNvPicPr>
            <a:picLocks noChangeAspect="1"/>
          </p:cNvPicPr>
          <p:nvPr/>
        </p:nvPicPr>
        <p:blipFill>
          <a:blip r:embed="rId54"/>
          <a:stretch>
            <a:fillRect/>
          </a:stretch>
        </p:blipFill>
        <p:spPr>
          <a:xfrm>
            <a:off x="9613954" y="5582667"/>
            <a:ext cx="1114425" cy="1104900"/>
          </a:xfrm>
          <a:prstGeom prst="rect">
            <a:avLst/>
          </a:prstGeom>
        </p:spPr>
      </p:pic>
      <p:pic>
        <p:nvPicPr>
          <p:cNvPr id="59" name="Picture 58"/>
          <p:cNvPicPr>
            <a:picLocks noChangeAspect="1"/>
          </p:cNvPicPr>
          <p:nvPr/>
        </p:nvPicPr>
        <p:blipFill>
          <a:blip r:embed="rId55"/>
          <a:stretch>
            <a:fillRect/>
          </a:stretch>
        </p:blipFill>
        <p:spPr>
          <a:xfrm>
            <a:off x="1458562" y="131309"/>
            <a:ext cx="1152525" cy="1162050"/>
          </a:xfrm>
          <a:prstGeom prst="rect">
            <a:avLst/>
          </a:prstGeom>
        </p:spPr>
      </p:pic>
      <p:grpSp>
        <p:nvGrpSpPr>
          <p:cNvPr id="43" name="Group 42"/>
          <p:cNvGrpSpPr/>
          <p:nvPr/>
        </p:nvGrpSpPr>
        <p:grpSpPr>
          <a:xfrm>
            <a:off x="1746060" y="1448905"/>
            <a:ext cx="8762056" cy="3983066"/>
            <a:chOff x="1746060" y="1448905"/>
            <a:chExt cx="8762056" cy="3983066"/>
          </a:xfrm>
        </p:grpSpPr>
        <p:sp>
          <p:nvSpPr>
            <p:cNvPr id="23" name="Rectangle 22"/>
            <p:cNvSpPr/>
            <p:nvPr/>
          </p:nvSpPr>
          <p:spPr bwMode="auto">
            <a:xfrm>
              <a:off x="1746060" y="1448905"/>
              <a:ext cx="8762056" cy="3983066"/>
            </a:xfrm>
            <a:prstGeom prst="rect">
              <a:avLst/>
            </a:prstGeom>
            <a:solidFill>
              <a:srgbClr val="FBFBFB">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GB"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3" name="Picture 2"/>
            <p:cNvPicPr>
              <a:picLocks noChangeAspect="1"/>
            </p:cNvPicPr>
            <p:nvPr/>
          </p:nvPicPr>
          <p:blipFill>
            <a:blip r:embed="rId56"/>
            <a:stretch>
              <a:fillRect/>
            </a:stretch>
          </p:blipFill>
          <p:spPr>
            <a:xfrm>
              <a:off x="3178053" y="2398088"/>
              <a:ext cx="2089983" cy="2041752"/>
            </a:xfrm>
            <a:prstGeom prst="rect">
              <a:avLst/>
            </a:prstGeom>
          </p:spPr>
        </p:pic>
        <p:pic>
          <p:nvPicPr>
            <p:cNvPr id="12" name="Picture 11"/>
            <p:cNvPicPr>
              <a:picLocks noChangeAspect="1"/>
            </p:cNvPicPr>
            <p:nvPr/>
          </p:nvPicPr>
          <p:blipFill>
            <a:blip r:embed="rId57"/>
            <a:stretch>
              <a:fillRect/>
            </a:stretch>
          </p:blipFill>
          <p:spPr>
            <a:xfrm>
              <a:off x="6963721" y="2372119"/>
              <a:ext cx="2031522" cy="2031522"/>
            </a:xfrm>
            <a:prstGeom prst="rect">
              <a:avLst/>
            </a:prstGeom>
          </p:spPr>
        </p:pic>
      </p:grpSp>
      <p:pic>
        <p:nvPicPr>
          <p:cNvPr id="57" name="Audio 5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8"/>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535471670"/>
      </p:ext>
    </p:extLst>
  </p:cSld>
  <p:clrMapOvr>
    <a:masterClrMapping/>
  </p:clrMapOvr>
  <p:transition advTm="213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childTnLst>
                          </p:cTn>
                        </p:par>
                        <p:par>
                          <p:cTn id="79" fill="hold">
                            <p:stCondLst>
                              <p:cond delay="9000"/>
                            </p:stCondLst>
                            <p:childTnLst>
                              <p:par>
                                <p:cTn id="80" presetID="10" presetClass="entr" presetSubtype="0" fill="hold" nodeType="after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par>
                          <p:cTn id="83" fill="hold">
                            <p:stCondLst>
                              <p:cond delay="9500"/>
                            </p:stCondLst>
                            <p:childTnLst>
                              <p:par>
                                <p:cTn id="84" presetID="10" presetClass="entr" presetSubtype="0" fill="hold" nodeType="after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500"/>
                                        <p:tgtEl>
                                          <p:spTgt spid="41"/>
                                        </p:tgtEl>
                                      </p:cBhvr>
                                    </p:animEffect>
                                  </p:childTnLst>
                                </p:cTn>
                              </p:par>
                            </p:childTnLst>
                          </p:cTn>
                        </p:par>
                        <p:par>
                          <p:cTn id="87" fill="hold">
                            <p:stCondLst>
                              <p:cond delay="10000"/>
                            </p:stCondLst>
                            <p:childTnLst>
                              <p:par>
                                <p:cTn id="88" presetID="10" presetClass="entr" presetSubtype="0" fill="hold" nodeType="after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childTnLst>
                          </p:cTn>
                        </p:par>
                        <p:par>
                          <p:cTn id="91" fill="hold">
                            <p:stCondLst>
                              <p:cond delay="10500"/>
                            </p:stCondLst>
                            <p:childTnLst>
                              <p:par>
                                <p:cTn id="92" presetID="10" presetClass="entr" presetSubtype="0" fill="hold" nodeType="after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fade">
                                      <p:cBhvr>
                                        <p:cTn id="94" dur="500"/>
                                        <p:tgtEl>
                                          <p:spTgt spid="46"/>
                                        </p:tgtEl>
                                      </p:cBhvr>
                                    </p:animEffect>
                                  </p:childTnLst>
                                </p:cTn>
                              </p:par>
                            </p:childTnLst>
                          </p:cTn>
                        </p:par>
                        <p:par>
                          <p:cTn id="95" fill="hold">
                            <p:stCondLst>
                              <p:cond delay="11000"/>
                            </p:stCondLst>
                            <p:childTnLst>
                              <p:par>
                                <p:cTn id="96" presetID="10" presetClass="entr" presetSubtype="0" fill="hold" nodeType="after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childTnLst>
                          </p:cTn>
                        </p:par>
                        <p:par>
                          <p:cTn id="99" fill="hold">
                            <p:stCondLst>
                              <p:cond delay="11500"/>
                            </p:stCondLst>
                            <p:childTnLst>
                              <p:par>
                                <p:cTn id="100" presetID="10" presetClass="entr" presetSubtype="0" fill="hold" nodeType="after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500"/>
                                        <p:tgtEl>
                                          <p:spTgt spid="2"/>
                                        </p:tgtEl>
                                      </p:cBhvr>
                                    </p:animEffect>
                                  </p:childTnLst>
                                </p:cTn>
                              </p:par>
                            </p:childTnLst>
                          </p:cTn>
                        </p:par>
                        <p:par>
                          <p:cTn id="103" fill="hold">
                            <p:stCondLst>
                              <p:cond delay="12000"/>
                            </p:stCondLst>
                            <p:childTnLst>
                              <p:par>
                                <p:cTn id="104" presetID="10" presetClass="entr" presetSubtype="0" fill="hold" nodeType="after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childTnLst>
                          </p:cTn>
                        </p:par>
                        <p:par>
                          <p:cTn id="107" fill="hold">
                            <p:stCondLst>
                              <p:cond delay="12500"/>
                            </p:stCondLst>
                            <p:childTnLst>
                              <p:par>
                                <p:cTn id="108" presetID="10" presetClass="entr" presetSubtype="0" fill="hold" nodeType="after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fade">
                                      <p:cBhvr>
                                        <p:cTn id="110" dur="500"/>
                                        <p:tgtEl>
                                          <p:spTgt spid="44"/>
                                        </p:tgtEl>
                                      </p:cBhvr>
                                    </p:animEffect>
                                  </p:childTnLst>
                                </p:cTn>
                              </p:par>
                            </p:childTnLst>
                          </p:cTn>
                        </p:par>
                        <p:par>
                          <p:cTn id="111" fill="hold">
                            <p:stCondLst>
                              <p:cond delay="13000"/>
                            </p:stCondLst>
                            <p:childTnLst>
                              <p:par>
                                <p:cTn id="112" presetID="10" presetClass="entr" presetSubtype="0" fill="hold" nodeType="after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fade">
                                      <p:cBhvr>
                                        <p:cTn id="114" dur="500"/>
                                        <p:tgtEl>
                                          <p:spTgt spid="47"/>
                                        </p:tgtEl>
                                      </p:cBhvr>
                                    </p:animEffect>
                                  </p:childTnLst>
                                </p:cTn>
                              </p:par>
                            </p:childTnLst>
                          </p:cTn>
                        </p:par>
                        <p:par>
                          <p:cTn id="115" fill="hold">
                            <p:stCondLst>
                              <p:cond delay="13500"/>
                            </p:stCondLst>
                            <p:childTnLst>
                              <p:par>
                                <p:cTn id="116" presetID="10" presetClass="entr" presetSubtype="0" fill="hold" nodeType="after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500"/>
                                        <p:tgtEl>
                                          <p:spTgt spid="27"/>
                                        </p:tgtEl>
                                      </p:cBhvr>
                                    </p:animEffect>
                                  </p:childTnLst>
                                </p:cTn>
                              </p:par>
                            </p:childTnLst>
                          </p:cTn>
                        </p:par>
                        <p:par>
                          <p:cTn id="119" fill="hold">
                            <p:stCondLst>
                              <p:cond delay="14000"/>
                            </p:stCondLst>
                            <p:childTnLst>
                              <p:par>
                                <p:cTn id="120" presetID="10" presetClass="entr" presetSubtype="0" fill="hold" nodeType="after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childTnLst>
                          </p:cTn>
                        </p:par>
                        <p:par>
                          <p:cTn id="123" fill="hold">
                            <p:stCondLst>
                              <p:cond delay="14500"/>
                            </p:stCondLst>
                            <p:childTnLst>
                              <p:par>
                                <p:cTn id="124" presetID="10" presetClass="entr" presetSubtype="0" fill="hold" nodeType="afterEffect">
                                  <p:stCondLst>
                                    <p:cond delay="0"/>
                                  </p:stCondLst>
                                  <p:childTnLst>
                                    <p:set>
                                      <p:cBhvr>
                                        <p:cTn id="125" dur="1" fill="hold">
                                          <p:stCondLst>
                                            <p:cond delay="0"/>
                                          </p:stCondLst>
                                        </p:cTn>
                                        <p:tgtEl>
                                          <p:spTgt spid="9"/>
                                        </p:tgtEl>
                                        <p:attrNameLst>
                                          <p:attrName>style.visibility</p:attrName>
                                        </p:attrNameLst>
                                      </p:cBhvr>
                                      <p:to>
                                        <p:strVal val="visible"/>
                                      </p:to>
                                    </p:set>
                                    <p:animEffect transition="in" filter="fade">
                                      <p:cBhvr>
                                        <p:cTn id="126" dur="500"/>
                                        <p:tgtEl>
                                          <p:spTgt spid="9"/>
                                        </p:tgtEl>
                                      </p:cBhvr>
                                    </p:animEffect>
                                  </p:childTnLst>
                                </p:cTn>
                              </p:par>
                            </p:childTnLst>
                          </p:cTn>
                        </p:par>
                        <p:par>
                          <p:cTn id="127" fill="hold">
                            <p:stCondLst>
                              <p:cond delay="15000"/>
                            </p:stCondLst>
                            <p:childTnLst>
                              <p:par>
                                <p:cTn id="128" presetID="10" presetClass="entr" presetSubtype="0" fill="hold" nodeType="after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fade">
                                      <p:cBhvr>
                                        <p:cTn id="130" dur="500"/>
                                        <p:tgtEl>
                                          <p:spTgt spid="49"/>
                                        </p:tgtEl>
                                      </p:cBhvr>
                                    </p:animEffect>
                                  </p:childTnLst>
                                </p:cTn>
                              </p:par>
                            </p:childTnLst>
                          </p:cTn>
                        </p:par>
                        <p:par>
                          <p:cTn id="131" fill="hold">
                            <p:stCondLst>
                              <p:cond delay="15500"/>
                            </p:stCondLst>
                            <p:childTnLst>
                              <p:par>
                                <p:cTn id="132" presetID="10" presetClass="entr" presetSubtype="0" fill="hold" nodeType="after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fade">
                                      <p:cBhvr>
                                        <p:cTn id="134" dur="500"/>
                                        <p:tgtEl>
                                          <p:spTgt spid="37"/>
                                        </p:tgtEl>
                                      </p:cBhvr>
                                    </p:animEffect>
                                  </p:childTnLst>
                                </p:cTn>
                              </p:par>
                            </p:childTnLst>
                          </p:cTn>
                        </p:par>
                        <p:par>
                          <p:cTn id="135" fill="hold">
                            <p:stCondLst>
                              <p:cond delay="16000"/>
                            </p:stCondLst>
                            <p:childTnLst>
                              <p:par>
                                <p:cTn id="136" presetID="10" presetClass="entr" presetSubtype="0" fill="hold" nodeType="afterEffect">
                                  <p:stCondLst>
                                    <p:cond delay="0"/>
                                  </p:stCondLst>
                                  <p:childTnLst>
                                    <p:set>
                                      <p:cBhvr>
                                        <p:cTn id="137" dur="1" fill="hold">
                                          <p:stCondLst>
                                            <p:cond delay="0"/>
                                          </p:stCondLst>
                                        </p:cTn>
                                        <p:tgtEl>
                                          <p:spTgt spid="28"/>
                                        </p:tgtEl>
                                        <p:attrNameLst>
                                          <p:attrName>style.visibility</p:attrName>
                                        </p:attrNameLst>
                                      </p:cBhvr>
                                      <p:to>
                                        <p:strVal val="visible"/>
                                      </p:to>
                                    </p:set>
                                    <p:animEffect transition="in" filter="fade">
                                      <p:cBhvr>
                                        <p:cTn id="138" dur="500"/>
                                        <p:tgtEl>
                                          <p:spTgt spid="28"/>
                                        </p:tgtEl>
                                      </p:cBhvr>
                                    </p:animEffect>
                                  </p:childTnLst>
                                </p:cTn>
                              </p:par>
                            </p:childTnLst>
                          </p:cTn>
                        </p:par>
                        <p:par>
                          <p:cTn id="139" fill="hold">
                            <p:stCondLst>
                              <p:cond delay="16500"/>
                            </p:stCondLst>
                            <p:childTnLst>
                              <p:par>
                                <p:cTn id="140" presetID="10" presetClass="entr" presetSubtype="0" fill="hold" nodeType="afterEffect">
                                  <p:stCondLst>
                                    <p:cond delay="0"/>
                                  </p:stCondLst>
                                  <p:childTnLst>
                                    <p:set>
                                      <p:cBhvr>
                                        <p:cTn id="141" dur="1" fill="hold">
                                          <p:stCondLst>
                                            <p:cond delay="0"/>
                                          </p:stCondLst>
                                        </p:cTn>
                                        <p:tgtEl>
                                          <p:spTgt spid="20"/>
                                        </p:tgtEl>
                                        <p:attrNameLst>
                                          <p:attrName>style.visibility</p:attrName>
                                        </p:attrNameLst>
                                      </p:cBhvr>
                                      <p:to>
                                        <p:strVal val="visible"/>
                                      </p:to>
                                    </p:set>
                                    <p:animEffect transition="in" filter="fade">
                                      <p:cBhvr>
                                        <p:cTn id="142" dur="500"/>
                                        <p:tgtEl>
                                          <p:spTgt spid="20"/>
                                        </p:tgtEl>
                                      </p:cBhvr>
                                    </p:animEffect>
                                  </p:childTnLst>
                                </p:cTn>
                              </p:par>
                            </p:childTnLst>
                          </p:cTn>
                        </p:par>
                        <p:par>
                          <p:cTn id="143" fill="hold">
                            <p:stCondLst>
                              <p:cond delay="17000"/>
                            </p:stCondLst>
                            <p:childTnLst>
                              <p:par>
                                <p:cTn id="144" presetID="10" presetClass="entr" presetSubtype="0" fill="hold" nodeType="after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fade">
                                      <p:cBhvr>
                                        <p:cTn id="146" dur="500"/>
                                        <p:tgtEl>
                                          <p:spTgt spid="26"/>
                                        </p:tgtEl>
                                      </p:cBhvr>
                                    </p:animEffect>
                                  </p:childTnLst>
                                </p:cTn>
                              </p:par>
                            </p:childTnLst>
                          </p:cTn>
                        </p:par>
                        <p:par>
                          <p:cTn id="147" fill="hold">
                            <p:stCondLst>
                              <p:cond delay="17500"/>
                            </p:stCondLst>
                            <p:childTnLst>
                              <p:par>
                                <p:cTn id="148" presetID="10" presetClass="entr" presetSubtype="0" fill="hold" nodeType="afterEffect">
                                  <p:stCondLst>
                                    <p:cond delay="0"/>
                                  </p:stCondLst>
                                  <p:childTnLst>
                                    <p:set>
                                      <p:cBhvr>
                                        <p:cTn id="149" dur="1" fill="hold">
                                          <p:stCondLst>
                                            <p:cond delay="0"/>
                                          </p:stCondLst>
                                        </p:cTn>
                                        <p:tgtEl>
                                          <p:spTgt spid="6"/>
                                        </p:tgtEl>
                                        <p:attrNameLst>
                                          <p:attrName>style.visibility</p:attrName>
                                        </p:attrNameLst>
                                      </p:cBhvr>
                                      <p:to>
                                        <p:strVal val="visible"/>
                                      </p:to>
                                    </p:set>
                                    <p:animEffect transition="in" filter="fade">
                                      <p:cBhvr>
                                        <p:cTn id="150" dur="500"/>
                                        <p:tgtEl>
                                          <p:spTgt spid="6"/>
                                        </p:tgtEl>
                                      </p:cBhvr>
                                    </p:animEffect>
                                  </p:childTnLst>
                                </p:cTn>
                              </p:par>
                            </p:childTnLst>
                          </p:cTn>
                        </p:par>
                        <p:par>
                          <p:cTn id="151" fill="hold">
                            <p:stCondLst>
                              <p:cond delay="18000"/>
                            </p:stCondLst>
                            <p:childTnLst>
                              <p:par>
                                <p:cTn id="152" presetID="10" presetClass="entr" presetSubtype="0" fill="hold" nodeType="after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fade">
                                      <p:cBhvr>
                                        <p:cTn id="154" dur="500"/>
                                        <p:tgtEl>
                                          <p:spTgt spid="55"/>
                                        </p:tgtEl>
                                      </p:cBhvr>
                                    </p:animEffect>
                                  </p:childTnLst>
                                </p:cTn>
                              </p:par>
                            </p:childTnLst>
                          </p:cTn>
                        </p:par>
                        <p:par>
                          <p:cTn id="155" fill="hold">
                            <p:stCondLst>
                              <p:cond delay="18500"/>
                            </p:stCondLst>
                            <p:childTnLst>
                              <p:par>
                                <p:cTn id="156" presetID="10" presetClass="entr" presetSubtype="0" fill="hold" nodeType="after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fade">
                                      <p:cBhvr>
                                        <p:cTn id="158" dur="500"/>
                                        <p:tgtEl>
                                          <p:spTgt spid="33"/>
                                        </p:tgtEl>
                                      </p:cBhvr>
                                    </p:animEffect>
                                  </p:childTnLst>
                                </p:cTn>
                              </p:par>
                            </p:childTnLst>
                          </p:cTn>
                        </p:par>
                        <p:par>
                          <p:cTn id="159" fill="hold">
                            <p:stCondLst>
                              <p:cond delay="19000"/>
                            </p:stCondLst>
                            <p:childTnLst>
                              <p:par>
                                <p:cTn id="160" presetID="10" presetClass="entr" presetSubtype="0" fill="hold" nodeType="afterEffect">
                                  <p:stCondLst>
                                    <p:cond delay="0"/>
                                  </p:stCondLst>
                                  <p:childTnLst>
                                    <p:set>
                                      <p:cBhvr>
                                        <p:cTn id="161" dur="1" fill="hold">
                                          <p:stCondLst>
                                            <p:cond delay="0"/>
                                          </p:stCondLst>
                                        </p:cTn>
                                        <p:tgtEl>
                                          <p:spTgt spid="7"/>
                                        </p:tgtEl>
                                        <p:attrNameLst>
                                          <p:attrName>style.visibility</p:attrName>
                                        </p:attrNameLst>
                                      </p:cBhvr>
                                      <p:to>
                                        <p:strVal val="visible"/>
                                      </p:to>
                                    </p:set>
                                    <p:animEffect transition="in" filter="fade">
                                      <p:cBhvr>
                                        <p:cTn id="162" dur="500"/>
                                        <p:tgtEl>
                                          <p:spTgt spid="7"/>
                                        </p:tgtEl>
                                      </p:cBhvr>
                                    </p:animEffect>
                                  </p:childTnLst>
                                </p:cTn>
                              </p:par>
                            </p:childTnLst>
                          </p:cTn>
                        </p:par>
                        <p:par>
                          <p:cTn id="163" fill="hold">
                            <p:stCondLst>
                              <p:cond delay="19500"/>
                            </p:stCondLst>
                            <p:childTnLst>
                              <p:par>
                                <p:cTn id="164" presetID="10" presetClass="entr" presetSubtype="0" fill="hold" nodeType="afterEffect">
                                  <p:stCondLst>
                                    <p:cond delay="0"/>
                                  </p:stCondLst>
                                  <p:childTnLst>
                                    <p:set>
                                      <p:cBhvr>
                                        <p:cTn id="165" dur="1" fill="hold">
                                          <p:stCondLst>
                                            <p:cond delay="0"/>
                                          </p:stCondLst>
                                        </p:cTn>
                                        <p:tgtEl>
                                          <p:spTgt spid="18"/>
                                        </p:tgtEl>
                                        <p:attrNameLst>
                                          <p:attrName>style.visibility</p:attrName>
                                        </p:attrNameLst>
                                      </p:cBhvr>
                                      <p:to>
                                        <p:strVal val="visible"/>
                                      </p:to>
                                    </p:set>
                                    <p:animEffect transition="in" filter="fade">
                                      <p:cBhvr>
                                        <p:cTn id="166" dur="500"/>
                                        <p:tgtEl>
                                          <p:spTgt spid="18"/>
                                        </p:tgtEl>
                                      </p:cBhvr>
                                    </p:animEffect>
                                  </p:childTnLst>
                                </p:cTn>
                              </p:par>
                            </p:childTnLst>
                          </p:cTn>
                        </p:par>
                        <p:par>
                          <p:cTn id="167" fill="hold">
                            <p:stCondLst>
                              <p:cond delay="20000"/>
                            </p:stCondLst>
                            <p:childTnLst>
                              <p:par>
                                <p:cTn id="168" presetID="10" presetClass="entr" presetSubtype="0" fill="hold" nodeType="afterEffect">
                                  <p:stCondLst>
                                    <p:cond delay="0"/>
                                  </p:stCondLst>
                                  <p:childTnLst>
                                    <p:set>
                                      <p:cBhvr>
                                        <p:cTn id="169" dur="1" fill="hold">
                                          <p:stCondLst>
                                            <p:cond delay="0"/>
                                          </p:stCondLst>
                                        </p:cTn>
                                        <p:tgtEl>
                                          <p:spTgt spid="40"/>
                                        </p:tgtEl>
                                        <p:attrNameLst>
                                          <p:attrName>style.visibility</p:attrName>
                                        </p:attrNameLst>
                                      </p:cBhvr>
                                      <p:to>
                                        <p:strVal val="visible"/>
                                      </p:to>
                                    </p:set>
                                    <p:animEffect transition="in" filter="fade">
                                      <p:cBhvr>
                                        <p:cTn id="170" dur="500"/>
                                        <p:tgtEl>
                                          <p:spTgt spid="40"/>
                                        </p:tgtEl>
                                      </p:cBhvr>
                                    </p:animEffect>
                                  </p:childTnLst>
                                </p:cTn>
                              </p:par>
                            </p:childTnLst>
                          </p:cTn>
                        </p:par>
                        <p:par>
                          <p:cTn id="171" fill="hold">
                            <p:stCondLst>
                              <p:cond delay="20500"/>
                            </p:stCondLst>
                            <p:childTnLst>
                              <p:par>
                                <p:cTn id="172" presetID="10" presetClass="entr" presetSubtype="0" fill="hold" nodeType="after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par>
                          <p:cTn id="175" fill="hold">
                            <p:stCondLst>
                              <p:cond delay="21000"/>
                            </p:stCondLst>
                            <p:childTnLst>
                              <p:par>
                                <p:cTn id="176" presetID="10" presetClass="entr" presetSubtype="0" fill="hold" nodeType="afterEffect">
                                  <p:stCondLst>
                                    <p:cond delay="0"/>
                                  </p:stCondLst>
                                  <p:childTnLst>
                                    <p:set>
                                      <p:cBhvr>
                                        <p:cTn id="177" dur="1" fill="hold">
                                          <p:stCondLst>
                                            <p:cond delay="0"/>
                                          </p:stCondLst>
                                        </p:cTn>
                                        <p:tgtEl>
                                          <p:spTgt spid="21"/>
                                        </p:tgtEl>
                                        <p:attrNameLst>
                                          <p:attrName>style.visibility</p:attrName>
                                        </p:attrNameLst>
                                      </p:cBhvr>
                                      <p:to>
                                        <p:strVal val="visible"/>
                                      </p:to>
                                    </p:set>
                                    <p:animEffect transition="in" filter="fade">
                                      <p:cBhvr>
                                        <p:cTn id="178" dur="500"/>
                                        <p:tgtEl>
                                          <p:spTgt spid="21"/>
                                        </p:tgtEl>
                                      </p:cBhvr>
                                    </p:animEffect>
                                  </p:childTnLst>
                                </p:cTn>
                              </p:par>
                            </p:childTnLst>
                          </p:cTn>
                        </p:par>
                        <p:par>
                          <p:cTn id="179" fill="hold">
                            <p:stCondLst>
                              <p:cond delay="21500"/>
                            </p:stCondLst>
                            <p:childTnLst>
                              <p:par>
                                <p:cTn id="180" presetID="10" presetClass="entr" presetSubtype="0" fill="hold" nodeType="afterEffect">
                                  <p:stCondLst>
                                    <p:cond delay="0"/>
                                  </p:stCondLst>
                                  <p:childTnLst>
                                    <p:set>
                                      <p:cBhvr>
                                        <p:cTn id="181" dur="1" fill="hold">
                                          <p:stCondLst>
                                            <p:cond delay="0"/>
                                          </p:stCondLst>
                                        </p:cTn>
                                        <p:tgtEl>
                                          <p:spTgt spid="13"/>
                                        </p:tgtEl>
                                        <p:attrNameLst>
                                          <p:attrName>style.visibility</p:attrName>
                                        </p:attrNameLst>
                                      </p:cBhvr>
                                      <p:to>
                                        <p:strVal val="visible"/>
                                      </p:to>
                                    </p:set>
                                    <p:animEffect transition="in" filter="fade">
                                      <p:cBhvr>
                                        <p:cTn id="182" dur="500"/>
                                        <p:tgtEl>
                                          <p:spTgt spid="13"/>
                                        </p:tgtEl>
                                      </p:cBhvr>
                                    </p:animEffect>
                                  </p:childTnLst>
                                </p:cTn>
                              </p:par>
                            </p:childTnLst>
                          </p:cTn>
                        </p:par>
                        <p:par>
                          <p:cTn id="183" fill="hold">
                            <p:stCondLst>
                              <p:cond delay="22000"/>
                            </p:stCondLst>
                            <p:childTnLst>
                              <p:par>
                                <p:cTn id="184" presetID="10" presetClass="entr" presetSubtype="0" fill="hold" nodeType="afterEffect">
                                  <p:stCondLst>
                                    <p:cond delay="0"/>
                                  </p:stCondLst>
                                  <p:childTnLst>
                                    <p:set>
                                      <p:cBhvr>
                                        <p:cTn id="185" dur="1" fill="hold">
                                          <p:stCondLst>
                                            <p:cond delay="0"/>
                                          </p:stCondLst>
                                        </p:cTn>
                                        <p:tgtEl>
                                          <p:spTgt spid="35"/>
                                        </p:tgtEl>
                                        <p:attrNameLst>
                                          <p:attrName>style.visibility</p:attrName>
                                        </p:attrNameLst>
                                      </p:cBhvr>
                                      <p:to>
                                        <p:strVal val="visible"/>
                                      </p:to>
                                    </p:set>
                                    <p:animEffect transition="in" filter="fade">
                                      <p:cBhvr>
                                        <p:cTn id="186" dur="500"/>
                                        <p:tgtEl>
                                          <p:spTgt spid="35"/>
                                        </p:tgtEl>
                                      </p:cBhvr>
                                    </p:animEffect>
                                  </p:childTnLst>
                                </p:cTn>
                              </p:par>
                            </p:childTnLst>
                          </p:cTn>
                        </p:par>
                        <p:par>
                          <p:cTn id="187" fill="hold">
                            <p:stCondLst>
                              <p:cond delay="22500"/>
                            </p:stCondLst>
                            <p:childTnLst>
                              <p:par>
                                <p:cTn id="188" presetID="10" presetClass="entr" presetSubtype="0" fill="hold" nodeType="afterEffect">
                                  <p:stCondLst>
                                    <p:cond delay="0"/>
                                  </p:stCondLst>
                                  <p:childTnLst>
                                    <p:set>
                                      <p:cBhvr>
                                        <p:cTn id="189" dur="1" fill="hold">
                                          <p:stCondLst>
                                            <p:cond delay="0"/>
                                          </p:stCondLst>
                                        </p:cTn>
                                        <p:tgtEl>
                                          <p:spTgt spid="56"/>
                                        </p:tgtEl>
                                        <p:attrNameLst>
                                          <p:attrName>style.visibility</p:attrName>
                                        </p:attrNameLst>
                                      </p:cBhvr>
                                      <p:to>
                                        <p:strVal val="visible"/>
                                      </p:to>
                                    </p:set>
                                    <p:animEffect transition="in" filter="fade">
                                      <p:cBhvr>
                                        <p:cTn id="190" dur="500"/>
                                        <p:tgtEl>
                                          <p:spTgt spid="56"/>
                                        </p:tgtEl>
                                      </p:cBhvr>
                                    </p:animEffect>
                                  </p:childTnLst>
                                </p:cTn>
                              </p:par>
                            </p:childTnLst>
                          </p:cTn>
                        </p:par>
                        <p:par>
                          <p:cTn id="191" fill="hold">
                            <p:stCondLst>
                              <p:cond delay="23000"/>
                            </p:stCondLst>
                            <p:childTnLst>
                              <p:par>
                                <p:cTn id="192" presetID="10" presetClass="entr" presetSubtype="0" fill="hold" nodeType="afterEffect">
                                  <p:stCondLst>
                                    <p:cond delay="0"/>
                                  </p:stCondLst>
                                  <p:childTnLst>
                                    <p:set>
                                      <p:cBhvr>
                                        <p:cTn id="193" dur="1" fill="hold">
                                          <p:stCondLst>
                                            <p:cond delay="0"/>
                                          </p:stCondLst>
                                        </p:cTn>
                                        <p:tgtEl>
                                          <p:spTgt spid="17"/>
                                        </p:tgtEl>
                                        <p:attrNameLst>
                                          <p:attrName>style.visibility</p:attrName>
                                        </p:attrNameLst>
                                      </p:cBhvr>
                                      <p:to>
                                        <p:strVal val="visible"/>
                                      </p:to>
                                    </p:set>
                                    <p:animEffect transition="in" filter="fade">
                                      <p:cBhvr>
                                        <p:cTn id="194" dur="500"/>
                                        <p:tgtEl>
                                          <p:spTgt spid="17"/>
                                        </p:tgtEl>
                                      </p:cBhvr>
                                    </p:animEffect>
                                  </p:childTnLst>
                                </p:cTn>
                              </p:par>
                            </p:childTnLst>
                          </p:cTn>
                        </p:par>
                        <p:par>
                          <p:cTn id="195" fill="hold">
                            <p:stCondLst>
                              <p:cond delay="23500"/>
                            </p:stCondLst>
                            <p:childTnLst>
                              <p:par>
                                <p:cTn id="196" presetID="10" presetClass="entr" presetSubtype="0" fill="hold" nodeType="afterEffect">
                                  <p:stCondLst>
                                    <p:cond delay="0"/>
                                  </p:stCondLst>
                                  <p:childTnLst>
                                    <p:set>
                                      <p:cBhvr>
                                        <p:cTn id="197" dur="1" fill="hold">
                                          <p:stCondLst>
                                            <p:cond delay="0"/>
                                          </p:stCondLst>
                                        </p:cTn>
                                        <p:tgtEl>
                                          <p:spTgt spid="51"/>
                                        </p:tgtEl>
                                        <p:attrNameLst>
                                          <p:attrName>style.visibility</p:attrName>
                                        </p:attrNameLst>
                                      </p:cBhvr>
                                      <p:to>
                                        <p:strVal val="visible"/>
                                      </p:to>
                                    </p:set>
                                    <p:animEffect transition="in" filter="fade">
                                      <p:cBhvr>
                                        <p:cTn id="198" dur="500"/>
                                        <p:tgtEl>
                                          <p:spTgt spid="51"/>
                                        </p:tgtEl>
                                      </p:cBhvr>
                                    </p:animEffect>
                                  </p:childTnLst>
                                </p:cTn>
                              </p:par>
                            </p:childTnLst>
                          </p:cTn>
                        </p:par>
                        <p:par>
                          <p:cTn id="199" fill="hold">
                            <p:stCondLst>
                              <p:cond delay="24000"/>
                            </p:stCondLst>
                            <p:childTnLst>
                              <p:par>
                                <p:cTn id="200" presetID="10" presetClass="entr" presetSubtype="0" fill="hold" nodeType="afterEffect">
                                  <p:stCondLst>
                                    <p:cond delay="0"/>
                                  </p:stCondLst>
                                  <p:childTnLst>
                                    <p:set>
                                      <p:cBhvr>
                                        <p:cTn id="201" dur="1" fill="hold">
                                          <p:stCondLst>
                                            <p:cond delay="0"/>
                                          </p:stCondLst>
                                        </p:cTn>
                                        <p:tgtEl>
                                          <p:spTgt spid="8"/>
                                        </p:tgtEl>
                                        <p:attrNameLst>
                                          <p:attrName>style.visibility</p:attrName>
                                        </p:attrNameLst>
                                      </p:cBhvr>
                                      <p:to>
                                        <p:strVal val="visible"/>
                                      </p:to>
                                    </p:set>
                                    <p:animEffect transition="in" filter="fade">
                                      <p:cBhvr>
                                        <p:cTn id="202" dur="500"/>
                                        <p:tgtEl>
                                          <p:spTgt spid="8"/>
                                        </p:tgtEl>
                                      </p:cBhvr>
                                    </p:animEffect>
                                  </p:childTnLst>
                                </p:cTn>
                              </p:par>
                            </p:childTnLst>
                          </p:cTn>
                        </p:par>
                        <p:par>
                          <p:cTn id="203" fill="hold">
                            <p:stCondLst>
                              <p:cond delay="24500"/>
                            </p:stCondLst>
                            <p:childTnLst>
                              <p:par>
                                <p:cTn id="204" presetID="10" presetClass="entr" presetSubtype="0" fill="hold" nodeType="afterEffect">
                                  <p:stCondLst>
                                    <p:cond delay="0"/>
                                  </p:stCondLst>
                                  <p:childTnLst>
                                    <p:set>
                                      <p:cBhvr>
                                        <p:cTn id="205" dur="1" fill="hold">
                                          <p:stCondLst>
                                            <p:cond delay="0"/>
                                          </p:stCondLst>
                                        </p:cTn>
                                        <p:tgtEl>
                                          <p:spTgt spid="39"/>
                                        </p:tgtEl>
                                        <p:attrNameLst>
                                          <p:attrName>style.visibility</p:attrName>
                                        </p:attrNameLst>
                                      </p:cBhvr>
                                      <p:to>
                                        <p:strVal val="visible"/>
                                      </p:to>
                                    </p:set>
                                    <p:animEffect transition="in" filter="fade">
                                      <p:cBhvr>
                                        <p:cTn id="206" dur="500"/>
                                        <p:tgtEl>
                                          <p:spTgt spid="39"/>
                                        </p:tgtEl>
                                      </p:cBhvr>
                                    </p:animEffect>
                                  </p:childTnLst>
                                </p:cTn>
                              </p:par>
                            </p:childTnLst>
                          </p:cTn>
                        </p:par>
                      </p:childTnLst>
                    </p:cTn>
                  </p:par>
                  <p:par>
                    <p:cTn id="207" fill="hold">
                      <p:stCondLst>
                        <p:cond delay="indefinite"/>
                      </p:stCondLst>
                      <p:childTnLst>
                        <p:par>
                          <p:cTn id="208" fill="hold">
                            <p:stCondLst>
                              <p:cond delay="0"/>
                            </p:stCondLst>
                            <p:childTnLst>
                              <p:par>
                                <p:cTn id="209" presetID="2" presetClass="entr" presetSubtype="4" fill="hold" nodeType="clickEffect">
                                  <p:stCondLst>
                                    <p:cond delay="0"/>
                                  </p:stCondLst>
                                  <p:childTnLst>
                                    <p:set>
                                      <p:cBhvr>
                                        <p:cTn id="210" dur="1" fill="hold">
                                          <p:stCondLst>
                                            <p:cond delay="0"/>
                                          </p:stCondLst>
                                        </p:cTn>
                                        <p:tgtEl>
                                          <p:spTgt spid="43"/>
                                        </p:tgtEl>
                                        <p:attrNameLst>
                                          <p:attrName>style.visibility</p:attrName>
                                        </p:attrNameLst>
                                      </p:cBhvr>
                                      <p:to>
                                        <p:strVal val="visible"/>
                                      </p:to>
                                    </p:set>
                                    <p:anim calcmode="lin" valueType="num">
                                      <p:cBhvr additive="base">
                                        <p:cTn id="211" dur="500" fill="hold"/>
                                        <p:tgtEl>
                                          <p:spTgt spid="43"/>
                                        </p:tgtEl>
                                        <p:attrNameLst>
                                          <p:attrName>ppt_x</p:attrName>
                                        </p:attrNameLst>
                                      </p:cBhvr>
                                      <p:tavLst>
                                        <p:tav tm="0">
                                          <p:val>
                                            <p:strVal val="#ppt_x"/>
                                          </p:val>
                                        </p:tav>
                                        <p:tav tm="100000">
                                          <p:val>
                                            <p:strVal val="#ppt_x"/>
                                          </p:val>
                                        </p:tav>
                                      </p:tavLst>
                                    </p:anim>
                                    <p:anim calcmode="lin" valueType="num">
                                      <p:cBhvr additive="base">
                                        <p:cTn id="2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3" fill="hold" display="0">
                  <p:stCondLst>
                    <p:cond delay="indefinite"/>
                  </p:stCondLst>
                  <p:endCondLst>
                    <p:cond evt="onStopAudio" delay="0">
                      <p:tgtEl>
                        <p:sldTgt/>
                      </p:tgtEl>
                    </p:cond>
                  </p:endCondLst>
                </p:cTn>
                <p:tgtEl>
                  <p:spTgt spid="5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69232" y="2082468"/>
            <a:ext cx="7171087" cy="999184"/>
          </a:xfrm>
        </p:spPr>
        <p:txBody>
          <a:bodyPr/>
          <a:lstStyle/>
          <a:p>
            <a:r>
              <a:rPr lang="ru-RU" dirty="0" smtClean="0"/>
              <a:t>Демонстрация</a:t>
            </a:r>
            <a:endParaRPr lang="en-US" dirty="0"/>
          </a:p>
        </p:txBody>
      </p:sp>
      <p:sp>
        <p:nvSpPr>
          <p:cNvPr id="7" name="Text Placeholder 6"/>
          <p:cNvSpPr>
            <a:spLocks noGrp="1"/>
          </p:cNvSpPr>
          <p:nvPr>
            <p:ph type="body" sz="quarter" idx="14"/>
          </p:nvPr>
        </p:nvSpPr>
        <p:spPr/>
        <p:txBody>
          <a:bodyPr/>
          <a:lstStyle/>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019648233"/>
      </p:ext>
    </p:extLst>
  </p:cSld>
  <p:clrMapOvr>
    <a:masterClrMapping/>
  </p:clrMapOvr>
  <mc:AlternateContent xmlns:mc="http://schemas.openxmlformats.org/markup-compatibility/2006">
    <mc:Choice xmlns:p14="http://schemas.microsoft.com/office/powerpoint/2010/main" Requires="p14">
      <p:transition spd="med" p14:dur="700" advTm="1755">
        <p:fade/>
      </p:transition>
    </mc:Choice>
    <mc:Fallback>
      <p:transition spd="med" advTm="17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495794"/>
          </a:xfrm>
        </p:spPr>
        <p:txBody>
          <a:bodyPr/>
          <a:lstStyle/>
          <a:p>
            <a:r>
              <a:rPr lang="ru-RU" dirty="0" smtClean="0"/>
              <a:t>Создадим сайт для обмена видео-роликами и фотографиями.</a:t>
            </a:r>
            <a:endParaRPr lang="en-US" dirty="0"/>
          </a:p>
        </p:txBody>
      </p:sp>
      <p:sp>
        <p:nvSpPr>
          <p:cNvPr id="9" name="Rectangle 8"/>
          <p:cNvSpPr/>
          <p:nvPr/>
        </p:nvSpPr>
        <p:spPr bwMode="auto">
          <a:xfrm>
            <a:off x="528638" y="2420415"/>
            <a:ext cx="3738309" cy="3738308"/>
          </a:xfrm>
          <a:prstGeom prst="rect">
            <a:avLst/>
          </a:prstGeom>
          <a:solidFill>
            <a:schemeClr val="accent1"/>
          </a:solidFill>
          <a:ln w="9525" cap="flat" cmpd="sng" algn="ctr">
            <a:noFill/>
            <a:prstDash val="solid"/>
            <a:headEnd type="none" w="med" len="med"/>
            <a:tailEnd type="none" w="med" len="med"/>
          </a:ln>
          <a:effectLst/>
        </p:spPr>
        <p:txBody>
          <a:bodyPr vert="horz" wrap="square" lIns="182880" tIns="182880" rIns="91440" bIns="45718" numCol="1" rtlCol="0" anchor="t" anchorCtr="0" compatLnSpc="1">
            <a:prstTxWarp prst="textNoShape">
              <a:avLst/>
            </a:prstTxWarp>
          </a:bodyPr>
          <a:lstStyle/>
          <a:p>
            <a:pPr defTabSz="914400">
              <a:lnSpc>
                <a:spcPct val="90000"/>
              </a:lnSpc>
              <a:buSzPct val="90000"/>
              <a:defRPr/>
            </a:pPr>
            <a:r>
              <a:rPr lang="ru-RU" sz="3600" dirty="0" smtClean="0">
                <a:solidFill>
                  <a:schemeClr val="lt1">
                    <a:alpha val="99000"/>
                  </a:schemeClr>
                </a:solidFill>
              </a:rPr>
              <a:t>Развертываем готовое СПО веб-приложение</a:t>
            </a:r>
            <a:endParaRPr lang="en-US" sz="3600" dirty="0">
              <a:solidFill>
                <a:schemeClr val="lt1">
                  <a:alpha val="99000"/>
                </a:schemeClr>
              </a:solidFill>
              <a:latin typeface="Segoe UI" pitchFamily="34" charset="0"/>
              <a:ea typeface="Segoe UI" pitchFamily="34" charset="0"/>
              <a:cs typeface="Segoe UI" pitchFamily="34" charset="0"/>
            </a:endParaRPr>
          </a:p>
          <a:p>
            <a:pPr marL="0" marR="0" lvl="0" indent="0" defTabSz="914400" eaLnBrk="1" fontAlgn="auto" latinLnBrk="0" hangingPunct="1">
              <a:lnSpc>
                <a:spcPct val="90000"/>
              </a:lnSpc>
              <a:spcBef>
                <a:spcPts val="0"/>
              </a:spcBef>
              <a:spcAft>
                <a:spcPts val="0"/>
              </a:spcAft>
              <a:buClrTx/>
              <a:buSzPct val="90000"/>
              <a:buFontTx/>
              <a:buNone/>
              <a:tabLst/>
              <a:defRPr/>
            </a:pPr>
            <a:endParaRPr lang="en-US" sz="3600" kern="0" dirty="0" smtClean="0">
              <a:gradFill>
                <a:gsLst>
                  <a:gs pos="85000">
                    <a:srgbClr val="FFFFFF"/>
                  </a:gs>
                  <a:gs pos="0">
                    <a:srgbClr val="FFFFFF"/>
                  </a:gs>
                </a:gsLst>
                <a:lin ang="5400000" scaled="0"/>
              </a:gradFill>
            </a:endParaRPr>
          </a:p>
          <a:p>
            <a:pPr marL="0" marR="0" lvl="0" indent="0" defTabSz="914400" eaLnBrk="1" fontAlgn="auto" latinLnBrk="0" hangingPunct="1">
              <a:lnSpc>
                <a:spcPct val="90000"/>
              </a:lnSpc>
              <a:spcBef>
                <a:spcPts val="0"/>
              </a:spcBef>
              <a:spcAft>
                <a:spcPts val="0"/>
              </a:spcAft>
              <a:buClrTx/>
              <a:buSzPct val="90000"/>
              <a:buFontTx/>
              <a:buNone/>
              <a:tabLst/>
              <a:defRPr/>
            </a:pPr>
            <a:endParaRPr kumimoji="0" lang="en-US" sz="3600" b="0" i="0" u="none" strike="noStrike" kern="0" cap="none" spc="0" normalizeH="0" baseline="0" noProof="0" dirty="0">
              <a:ln>
                <a:noFill/>
              </a:ln>
              <a:gradFill>
                <a:gsLst>
                  <a:gs pos="85000">
                    <a:srgbClr val="FFFFFF"/>
                  </a:gs>
                  <a:gs pos="0">
                    <a:srgbClr val="FFFFFF"/>
                  </a:gs>
                </a:gsLst>
                <a:lin ang="5400000" scaled="0"/>
              </a:gradFill>
              <a:effectLst/>
              <a:uLnTx/>
              <a:uFillTx/>
            </a:endParaRPr>
          </a:p>
        </p:txBody>
      </p:sp>
      <p:sp>
        <p:nvSpPr>
          <p:cNvPr id="15" name="Rectangle 14"/>
          <p:cNvSpPr/>
          <p:nvPr/>
        </p:nvSpPr>
        <p:spPr bwMode="auto">
          <a:xfrm>
            <a:off x="8268590" y="2420416"/>
            <a:ext cx="3578853" cy="37383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118872" rIns="91436" bIns="45718" numCol="1" rtlCol="0" anchor="t" anchorCtr="0" compatLnSpc="1">
            <a:prstTxWarp prst="textNoShape">
              <a:avLst/>
            </a:prstTxWarp>
          </a:bodyPr>
          <a:lstStyle/>
          <a:p>
            <a:pPr lvl="0">
              <a:spcBef>
                <a:spcPts val="1800"/>
              </a:spcBef>
            </a:pPr>
            <a:r>
              <a:rPr lang="ru-RU" sz="4000" dirty="0" smtClean="0">
                <a:solidFill>
                  <a:schemeClr val="lt1">
                    <a:alpha val="99000"/>
                  </a:schemeClr>
                </a:solidFill>
                <a:latin typeface="Segoe UI" pitchFamily="34" charset="0"/>
                <a:ea typeface="Segoe UI" pitchFamily="34" charset="0"/>
                <a:cs typeface="Segoe UI" pitchFamily="34" charset="0"/>
              </a:rPr>
              <a:t>Несколько минуты работы</a:t>
            </a:r>
            <a:endParaRPr lang="en-US" sz="4000" dirty="0" smtClean="0">
              <a:solidFill>
                <a:schemeClr val="lt1">
                  <a:alpha val="99000"/>
                </a:schemeClr>
              </a:solidFill>
              <a:latin typeface="Segoe UI" pitchFamily="34" charset="0"/>
              <a:ea typeface="Segoe UI" pitchFamily="34" charset="0"/>
              <a:cs typeface="Segoe UI" pitchFamily="34" charset="0"/>
            </a:endParaRPr>
          </a:p>
          <a:p>
            <a:pPr lvl="0">
              <a:spcBef>
                <a:spcPts val="1800"/>
              </a:spcBef>
            </a:pPr>
            <a:r>
              <a:rPr lang="ru-RU" sz="2400" dirty="0" smtClean="0">
                <a:solidFill>
                  <a:schemeClr val="lt1">
                    <a:alpha val="99000"/>
                  </a:schemeClr>
                </a:solidFill>
                <a:latin typeface="Segoe UI" pitchFamily="34" charset="0"/>
                <a:ea typeface="Segoe UI" pitchFamily="34" charset="0"/>
                <a:cs typeface="Segoe UI" pitchFamily="34" charset="0"/>
              </a:rPr>
              <a:t>Плюс </a:t>
            </a:r>
            <a:r>
              <a:rPr lang="ru-RU" sz="2400" smtClean="0">
                <a:solidFill>
                  <a:schemeClr val="lt1">
                    <a:alpha val="99000"/>
                  </a:schemeClr>
                </a:solidFill>
                <a:latin typeface="Segoe UI" pitchFamily="34" charset="0"/>
                <a:ea typeface="Segoe UI" pitchFamily="34" charset="0"/>
                <a:cs typeface="Segoe UI" pitchFamily="34" charset="0"/>
              </a:rPr>
              <a:t>меняем логотип</a:t>
            </a:r>
            <a:endParaRPr lang="en-US" sz="2400" dirty="0">
              <a:solidFill>
                <a:schemeClr val="lt1">
                  <a:alpha val="99000"/>
                </a:schemeClr>
              </a:solidFill>
              <a:latin typeface="Segoe UI" pitchFamily="34" charset="0"/>
              <a:ea typeface="Segoe UI" pitchFamily="34" charset="0"/>
              <a:cs typeface="Segoe UI" pitchFamily="34" charset="0"/>
            </a:endParaRPr>
          </a:p>
        </p:txBody>
      </p:sp>
      <p:sp>
        <p:nvSpPr>
          <p:cNvPr id="16" name="Rectangle 15"/>
          <p:cNvSpPr/>
          <p:nvPr/>
        </p:nvSpPr>
        <p:spPr bwMode="auto">
          <a:xfrm>
            <a:off x="4406059" y="2419303"/>
            <a:ext cx="3739421" cy="373942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1610" tIns="120650" rIns="181610" bIns="120650" numCol="1" rtlCol="0" anchor="t" anchorCtr="0" compatLnSpc="1">
            <a:prstTxWarp prst="textNoShape">
              <a:avLst/>
            </a:prstTxWarp>
          </a:bodyPr>
          <a:lstStyle/>
          <a:p>
            <a:pPr lvl="0" defTabSz="914400">
              <a:lnSpc>
                <a:spcPct val="90000"/>
              </a:lnSpc>
              <a:buSzPct val="90000"/>
              <a:defRPr/>
            </a:pPr>
            <a:r>
              <a:rPr lang="en-US" sz="3600" kern="0" dirty="0" smtClean="0">
                <a:gradFill>
                  <a:gsLst>
                    <a:gs pos="85000">
                      <a:srgbClr val="FFFFFF"/>
                    </a:gs>
                    <a:gs pos="0">
                      <a:srgbClr val="FFFFFF"/>
                    </a:gs>
                  </a:gsLst>
                  <a:lin ang="5400000" scaled="0"/>
                </a:gradFill>
                <a:latin typeface="+mj-lt"/>
              </a:rPr>
              <a:t>VM </a:t>
            </a:r>
            <a:r>
              <a:rPr lang="en-US" sz="3600" kern="0" dirty="0">
                <a:gradFill>
                  <a:gsLst>
                    <a:gs pos="85000">
                      <a:srgbClr val="FFFFFF"/>
                    </a:gs>
                    <a:gs pos="0">
                      <a:srgbClr val="FFFFFF"/>
                    </a:gs>
                  </a:gsLst>
                  <a:lin ang="5400000" scaled="0"/>
                </a:gradFill>
                <a:latin typeface="+mj-lt"/>
              </a:rPr>
              <a:t>Depot</a:t>
            </a:r>
          </a:p>
          <a:p>
            <a:pPr lvl="0" defTabSz="914400">
              <a:lnSpc>
                <a:spcPct val="90000"/>
              </a:lnSpc>
              <a:buSzPct val="90000"/>
              <a:defRPr/>
            </a:pPr>
            <a:endParaRPr lang="en-US" sz="2000" kern="0" dirty="0">
              <a:gradFill>
                <a:gsLst>
                  <a:gs pos="85000">
                    <a:srgbClr val="FFFFFF"/>
                  </a:gs>
                  <a:gs pos="0">
                    <a:srgbClr val="FFFFFF"/>
                  </a:gs>
                </a:gsLst>
                <a:lin ang="5400000" scaled="0"/>
              </a:gradFill>
            </a:endParaRPr>
          </a:p>
          <a:p>
            <a:pPr lvl="0" defTabSz="914400">
              <a:lnSpc>
                <a:spcPct val="90000"/>
              </a:lnSpc>
              <a:buSzPct val="90000"/>
              <a:defRPr/>
            </a:pPr>
            <a:r>
              <a:rPr lang="en-US" sz="2000" kern="0" dirty="0" smtClean="0">
                <a:gradFill>
                  <a:gsLst>
                    <a:gs pos="85000">
                      <a:srgbClr val="FFFFFF"/>
                    </a:gs>
                    <a:gs pos="0">
                      <a:srgbClr val="FFFFFF"/>
                    </a:gs>
                  </a:gsLst>
                  <a:lin ang="5400000" scaled="0"/>
                </a:gradFill>
              </a:rPr>
              <a:t>100% </a:t>
            </a:r>
            <a:r>
              <a:rPr lang="ru-RU" sz="2000" kern="0" dirty="0" smtClean="0">
                <a:gradFill>
                  <a:gsLst>
                    <a:gs pos="85000">
                      <a:srgbClr val="FFFFFF"/>
                    </a:gs>
                    <a:gs pos="0">
                      <a:srgbClr val="FFFFFF"/>
                    </a:gs>
                  </a:gsLst>
                  <a:lin ang="5400000" scaled="0"/>
                </a:gradFill>
              </a:rPr>
              <a:t>СПО</a:t>
            </a:r>
            <a:endParaRPr lang="en-US" sz="2000" kern="0" dirty="0" smtClean="0">
              <a:gradFill>
                <a:gsLst>
                  <a:gs pos="85000">
                    <a:srgbClr val="FFFFFF"/>
                  </a:gs>
                  <a:gs pos="0">
                    <a:srgbClr val="FFFFFF"/>
                  </a:gs>
                </a:gsLst>
                <a:lin ang="5400000" scaled="0"/>
              </a:gradFill>
            </a:endParaRPr>
          </a:p>
          <a:p>
            <a:pPr lvl="0" defTabSz="914400">
              <a:lnSpc>
                <a:spcPct val="90000"/>
              </a:lnSpc>
              <a:buSzPct val="90000"/>
              <a:defRPr/>
            </a:pPr>
            <a:endParaRPr lang="en-US" sz="2000" kern="0" dirty="0">
              <a:gradFill>
                <a:gsLst>
                  <a:gs pos="85000">
                    <a:srgbClr val="FFFFFF"/>
                  </a:gs>
                  <a:gs pos="0">
                    <a:srgbClr val="FFFFFF"/>
                  </a:gs>
                </a:gsLst>
                <a:lin ang="5400000" scaled="0"/>
              </a:gradFill>
            </a:endParaRPr>
          </a:p>
          <a:p>
            <a:pPr lvl="0" defTabSz="914400">
              <a:lnSpc>
                <a:spcPct val="90000"/>
              </a:lnSpc>
              <a:buSzPct val="90000"/>
              <a:defRPr/>
            </a:pPr>
            <a:r>
              <a:rPr lang="en-US" sz="2000" kern="0" dirty="0" smtClean="0">
                <a:gradFill>
                  <a:gsLst>
                    <a:gs pos="85000">
                      <a:srgbClr val="FFFFFF"/>
                    </a:gs>
                    <a:gs pos="0">
                      <a:srgbClr val="FFFFFF"/>
                    </a:gs>
                  </a:gsLst>
                  <a:lin ang="5400000" scaled="0"/>
                </a:gradFill>
              </a:rPr>
              <a:t>Ubuntu</a:t>
            </a:r>
            <a:endParaRPr lang="en-US" sz="2000" kern="0" dirty="0">
              <a:gradFill>
                <a:gsLst>
                  <a:gs pos="85000">
                    <a:srgbClr val="FFFFFF"/>
                  </a:gs>
                  <a:gs pos="0">
                    <a:srgbClr val="FFFFFF"/>
                  </a:gs>
                </a:gsLst>
                <a:lin ang="5400000" scaled="0"/>
              </a:gradFill>
            </a:endParaRPr>
          </a:p>
          <a:p>
            <a:pPr lvl="0" defTabSz="914400">
              <a:lnSpc>
                <a:spcPct val="90000"/>
              </a:lnSpc>
              <a:buSzPct val="90000"/>
              <a:defRPr/>
            </a:pPr>
            <a:endParaRPr lang="en-US" sz="2000" kern="0" dirty="0">
              <a:gradFill>
                <a:gsLst>
                  <a:gs pos="85000">
                    <a:srgbClr val="FFFFFF"/>
                  </a:gs>
                  <a:gs pos="0">
                    <a:srgbClr val="FFFFFF"/>
                  </a:gs>
                </a:gsLst>
                <a:lin ang="5400000" scaled="0"/>
              </a:gradFill>
            </a:endParaRPr>
          </a:p>
          <a:p>
            <a:pPr lvl="0" defTabSz="914400">
              <a:lnSpc>
                <a:spcPct val="90000"/>
              </a:lnSpc>
              <a:buSzPct val="90000"/>
              <a:defRPr/>
            </a:pPr>
            <a:r>
              <a:rPr lang="en-US" sz="2000" kern="0" dirty="0">
                <a:gradFill>
                  <a:gsLst>
                    <a:gs pos="85000">
                      <a:srgbClr val="FFFFFF"/>
                    </a:gs>
                    <a:gs pos="0">
                      <a:srgbClr val="FFFFFF"/>
                    </a:gs>
                  </a:gsLst>
                  <a:lin ang="5400000" scaled="0"/>
                </a:gradFill>
              </a:rPr>
              <a:t>Coppermine</a:t>
            </a:r>
          </a:p>
          <a:p>
            <a:pPr>
              <a:spcAft>
                <a:spcPts val="2400"/>
              </a:spcAft>
            </a:pPr>
            <a:endParaRPr lang="en-US" sz="2000" dirty="0" smtClean="0">
              <a:solidFill>
                <a:schemeClr val="lt1">
                  <a:alpha val="99000"/>
                </a:schemeClr>
              </a:solidFill>
              <a:latin typeface="Segoe UI" pitchFamily="34" charset="0"/>
              <a:ea typeface="Segoe UI" pitchFamily="34" charset="0"/>
              <a:cs typeface="Segoe UI" pitchFamily="34" charset="0"/>
            </a:endParaRPr>
          </a:p>
        </p:txBody>
      </p:sp>
      <p:grpSp>
        <p:nvGrpSpPr>
          <p:cNvPr id="18" name="Group 17"/>
          <p:cNvGrpSpPr/>
          <p:nvPr/>
        </p:nvGrpSpPr>
        <p:grpSpPr>
          <a:xfrm>
            <a:off x="7132876" y="4620155"/>
            <a:ext cx="812893" cy="1102498"/>
            <a:chOff x="6879931" y="2508201"/>
            <a:chExt cx="1243505" cy="1686081"/>
          </a:xfrm>
        </p:grpSpPr>
        <p:pic>
          <p:nvPicPr>
            <p:cNvPr id="19" name="Picture 10" descr="C:\Users\Claudette\Documents\2010 jobs\logos\linux pengu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931" y="2508201"/>
              <a:ext cx="1243505" cy="14437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C:\Users\Claudette\Documents\2010 jobs\logos\linux straight.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678" y="3951904"/>
              <a:ext cx="887104" cy="24237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653714552"/>
      </p:ext>
    </p:extLst>
  </p:cSld>
  <p:clrMapOvr>
    <a:masterClrMapping/>
  </p:clrMapOvr>
  <p:transition advTm="494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ppermine from VM Dep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98625" y="0"/>
            <a:ext cx="8789988" cy="68580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266835219"/>
      </p:ext>
    </p:extLst>
  </p:cSld>
  <p:clrMapOvr>
    <a:masterClrMapping/>
  </p:clrMapOvr>
  <p:transition advTm="455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45" objId="4"/>
        <p14:pauseEvt time="2894" objId="4"/>
        <p14:seekEvt time="2894" objId="4" seek="180424"/>
        <p14:resumeEvt time="2914" objId="4"/>
        <p14:stopEvt time="27935"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audette\Documents\2011 Jobs\Microsoft Branding 2010\Microsoft Business Identity\Photography\FY12 Brand Photography-no expiration\Online use\MSC12_Tim_001.jpg"/>
          <p:cNvPicPr>
            <a:picLocks noChangeAspect="1" noChangeArrowheads="1"/>
          </p:cNvPicPr>
          <p:nvPr/>
        </p:nvPicPr>
        <p:blipFill rotWithShape="1">
          <a:blip r:embed="rId5">
            <a:extLst>
              <a:ext uri="{28A0092B-C50C-407E-A947-70E740481C1C}">
                <a14:useLocalDpi xmlns:a14="http://schemas.microsoft.com/office/drawing/2010/main" val="0"/>
              </a:ext>
            </a:extLst>
          </a:blip>
          <a:srcRect t="8216" b="7771"/>
          <a:stretch/>
        </p:blipFill>
        <p:spPr bwMode="auto">
          <a:xfrm>
            <a:off x="20390" y="0"/>
            <a:ext cx="12188825" cy="6824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0" y="3394279"/>
            <a:ext cx="12188825" cy="3463722"/>
          </a:xfrm>
          <a:prstGeom prst="rect">
            <a:avLst/>
          </a:prstGeom>
          <a:gradFill>
            <a:gsLst>
              <a:gs pos="0">
                <a:srgbClr val="000000">
                  <a:alpha val="0"/>
                </a:srgbClr>
              </a:gs>
              <a:gs pos="100000">
                <a:srgbClr val="000000">
                  <a:alpha val="66667"/>
                </a:srgbClr>
              </a:gs>
            </a:gsLst>
            <a:lin ang="54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 name="Rectangle 5"/>
          <p:cNvSpPr/>
          <p:nvPr/>
        </p:nvSpPr>
        <p:spPr>
          <a:xfrm>
            <a:off x="203201" y="6142740"/>
            <a:ext cx="11779250" cy="535531"/>
          </a:xfrm>
          <a:prstGeom prst="rect">
            <a:avLst/>
          </a:prstGeom>
        </p:spPr>
        <p:txBody>
          <a:bodyPr wrap="square">
            <a:spAutoFit/>
          </a:bodyPr>
          <a:lstStyle/>
          <a:p>
            <a:pPr algn="ctr">
              <a:lnSpc>
                <a:spcPct val="80000"/>
              </a:lnSpc>
            </a:pPr>
            <a:r>
              <a:rPr lang="ru-RU" sz="3600" spc="-100" dirty="0" smtClean="0">
                <a:gradFill>
                  <a:gsLst>
                    <a:gs pos="0">
                      <a:srgbClr val="FBFBFB"/>
                    </a:gs>
                    <a:gs pos="100000">
                      <a:srgbClr val="FBFBFB"/>
                    </a:gs>
                  </a:gsLst>
                  <a:lin ang="5400000" scaled="0"/>
                </a:gradFill>
                <a:latin typeface="Segoe UI Light" pitchFamily="34" charset="0"/>
              </a:rPr>
              <a:t>Мы изменили компанию и стали более ОТКРЫТЫМИ</a:t>
            </a:r>
            <a:endParaRPr lang="en-US" sz="3600" spc="-100" dirty="0">
              <a:gradFill>
                <a:gsLst>
                  <a:gs pos="0">
                    <a:srgbClr val="FBFBFB"/>
                  </a:gs>
                  <a:gs pos="100000">
                    <a:srgbClr val="FBFBFB"/>
                  </a:gs>
                </a:gsLst>
                <a:lin ang="5400000" scaled="0"/>
              </a:gradFill>
              <a:latin typeface="Segoe UI Light" pitchFamily="34" charset="0"/>
            </a:endParaRPr>
          </a:p>
        </p:txBody>
      </p:sp>
      <p:pic>
        <p:nvPicPr>
          <p:cNvPr id="5" name="Picture 4" descr="bridgebasetransparent.png"/>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8068" y="4672120"/>
            <a:ext cx="11753470" cy="147613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179444314"/>
      </p:ext>
    </p:extLst>
  </p:cSld>
  <p:clrMapOvr>
    <a:masterClrMapping/>
  </p:clrMapOvr>
  <mc:AlternateContent xmlns:mc="http://schemas.openxmlformats.org/markup-compatibility/2006">
    <mc:Choice xmlns:p14="http://schemas.microsoft.com/office/powerpoint/2010/main" Requires="p14">
      <p:transition spd="slow" p14:dur="1500" advTm="14049">
        <p14:reveal/>
      </p:transition>
    </mc:Choice>
    <mc:Fallback>
      <p:transition spd="slow" advTm="14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Смешанная ИТ-инфраструктура с </a:t>
            </a:r>
            <a:r>
              <a:rPr lang="en-US" dirty="0" smtClean="0"/>
              <a:t>Azure Services</a:t>
            </a:r>
            <a:endParaRPr lang="en-US" dirty="0"/>
          </a:p>
        </p:txBody>
      </p:sp>
      <p:sp>
        <p:nvSpPr>
          <p:cNvPr id="5" name="Text Placeholder 4"/>
          <p:cNvSpPr>
            <a:spLocks noGrp="1"/>
          </p:cNvSpPr>
          <p:nvPr>
            <p:ph type="body" sz="quarter" idx="14"/>
          </p:nvPr>
        </p:nvSpPr>
        <p:spPr/>
        <p:txBody>
          <a:bodyPr/>
          <a:lstStyle/>
          <a:p>
            <a:r>
              <a:rPr lang="en-US" dirty="0" smtClean="0"/>
              <a:t>Windows Azure HD Insight (Apache </a:t>
            </a:r>
            <a:r>
              <a:rPr lang="en-US" dirty="0" err="1" smtClean="0"/>
              <a:t>Hadoop</a:t>
            </a:r>
            <a:r>
              <a:rPr lang="en-US" dirty="0" smtClean="0"/>
              <a:t>)</a:t>
            </a:r>
          </a:p>
          <a:p>
            <a:endParaRPr lang="en-US" dirty="0"/>
          </a:p>
          <a:p>
            <a:r>
              <a:rPr lang="en-US" dirty="0" smtClean="0"/>
              <a:t>SQL Server 2012</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35848119"/>
      </p:ext>
    </p:extLst>
  </p:cSld>
  <p:clrMapOvr>
    <a:masterClrMapping/>
  </p:clrMapOvr>
  <mc:AlternateContent xmlns:mc="http://schemas.openxmlformats.org/markup-compatibility/2006">
    <mc:Choice xmlns:p14="http://schemas.microsoft.com/office/powerpoint/2010/main" Requires="p14">
      <p:transition spd="med" p14:dur="700" advTm="21339">
        <p:fade/>
      </p:transition>
    </mc:Choice>
    <mc:Fallback>
      <p:transition spd="med" advTm="21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p>
            <a:r>
              <a:rPr lang="en-US" dirty="0" smtClean="0"/>
              <a:t>Microsoft </a:t>
            </a:r>
            <a:r>
              <a:rPr lang="en-US" dirty="0" smtClean="0">
                <a:solidFill>
                  <a:schemeClr val="accent1"/>
                </a:solidFill>
              </a:rPr>
              <a:t>+ Apache Hadoop</a:t>
            </a:r>
            <a:endParaRPr lang="en-US" dirty="0">
              <a:solidFill>
                <a:schemeClr val="accent1"/>
              </a:solidFill>
            </a:endParaRPr>
          </a:p>
        </p:txBody>
      </p:sp>
      <p:sp>
        <p:nvSpPr>
          <p:cNvPr id="22" name="Content Placeholder 2"/>
          <p:cNvSpPr>
            <a:spLocks noGrp="1"/>
          </p:cNvSpPr>
          <p:nvPr>
            <p:ph type="body" sz="quarter" idx="10"/>
          </p:nvPr>
        </p:nvSpPr>
        <p:spPr>
          <a:xfrm>
            <a:off x="495121" y="1800528"/>
            <a:ext cx="3562529" cy="2733056"/>
          </a:xfrm>
        </p:spPr>
        <p:txBody>
          <a:bodyPr/>
          <a:lstStyle/>
          <a:p>
            <a:pPr marL="457200" indent="-457200">
              <a:buFont typeface="Arial" pitchFamily="34" charset="0"/>
              <a:buChar char="•"/>
            </a:pPr>
            <a:r>
              <a:rPr lang="ru-RU" sz="2700" dirty="0" smtClean="0"/>
              <a:t>Революция </a:t>
            </a:r>
            <a:r>
              <a:rPr lang="en-US" sz="2700" dirty="0" smtClean="0"/>
              <a:t>Big Data</a:t>
            </a:r>
            <a:r>
              <a:rPr lang="ru-RU" sz="2700" dirty="0" smtClean="0"/>
              <a:t>. </a:t>
            </a:r>
            <a:r>
              <a:rPr lang="en-US" sz="2700" dirty="0" err="1" smtClean="0"/>
              <a:t>Hadoop</a:t>
            </a:r>
            <a:r>
              <a:rPr lang="en-US" sz="2700" dirty="0" smtClean="0"/>
              <a:t> </a:t>
            </a:r>
            <a:r>
              <a:rPr lang="ru-RU" sz="2700" dirty="0" smtClean="0"/>
              <a:t>на</a:t>
            </a:r>
            <a:r>
              <a:rPr lang="en-US" sz="2700" dirty="0" smtClean="0"/>
              <a:t> Windows Server </a:t>
            </a:r>
            <a:r>
              <a:rPr lang="ru-RU" sz="2700" dirty="0"/>
              <a:t>и</a:t>
            </a:r>
            <a:r>
              <a:rPr lang="en-US" sz="2700" dirty="0" smtClean="0"/>
              <a:t> Windows Azure</a:t>
            </a:r>
            <a:endParaRPr lang="en-US" sz="2700" dirty="0"/>
          </a:p>
          <a:p>
            <a:pPr marL="457200" indent="-457200">
              <a:buFont typeface="Arial" pitchFamily="34" charset="0"/>
              <a:buChar char="•"/>
            </a:pPr>
            <a:r>
              <a:rPr lang="ru-RU" sz="2700" dirty="0" smtClean="0"/>
              <a:t>Интеграция данных их </a:t>
            </a:r>
            <a:r>
              <a:rPr lang="en-US" sz="2700" dirty="0" err="1" smtClean="0"/>
              <a:t>Hadoop</a:t>
            </a:r>
            <a:r>
              <a:rPr lang="en-US" sz="2700" dirty="0" smtClean="0"/>
              <a:t> </a:t>
            </a:r>
            <a:r>
              <a:rPr lang="ru-RU" sz="2700" dirty="0" smtClean="0"/>
              <a:t>с </a:t>
            </a:r>
            <a:r>
              <a:rPr lang="en-US" sz="2700" dirty="0" smtClean="0"/>
              <a:t>BI-</a:t>
            </a:r>
            <a:r>
              <a:rPr lang="ru-RU" sz="2700" dirty="0" smtClean="0"/>
              <a:t>средствами </a:t>
            </a:r>
            <a:r>
              <a:rPr lang="en-US" sz="2700" dirty="0" smtClean="0"/>
              <a:t>Microsoft</a:t>
            </a:r>
            <a:endParaRPr lang="en-US" sz="2700" dirty="0"/>
          </a:p>
        </p:txBody>
      </p:sp>
      <p:sp>
        <p:nvSpPr>
          <p:cNvPr id="9" name="Rectangle 8"/>
          <p:cNvSpPr/>
          <p:nvPr/>
        </p:nvSpPr>
        <p:spPr bwMode="auto">
          <a:xfrm>
            <a:off x="4176713" y="1768475"/>
            <a:ext cx="3849687" cy="38909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auto">
          <a:xfrm>
            <a:off x="8132763" y="1768475"/>
            <a:ext cx="3849687" cy="3890963"/>
          </a:xfrm>
          <a:prstGeom prst="rect">
            <a:avLst/>
          </a:prstGeom>
          <a:solidFill>
            <a:schemeClr val="tx2">
              <a:lumMod val="60000"/>
              <a:lumOff val="4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 name="Oval Callout 12"/>
          <p:cNvSpPr/>
          <p:nvPr/>
        </p:nvSpPr>
        <p:spPr bwMode="auto">
          <a:xfrm>
            <a:off x="10880847" y="1984037"/>
            <a:ext cx="846777" cy="457411"/>
          </a:xfrm>
          <a:prstGeom prst="wedgeEllipseCallout">
            <a:avLst>
              <a:gd name="adj1" fmla="val -45459"/>
              <a:gd name="adj2" fmla="val 7653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4" name="Rectangle 13"/>
          <p:cNvSpPr/>
          <p:nvPr/>
        </p:nvSpPr>
        <p:spPr>
          <a:xfrm>
            <a:off x="8257032" y="2537474"/>
            <a:ext cx="3639312" cy="2923877"/>
          </a:xfrm>
          <a:prstGeom prst="rect">
            <a:avLst/>
          </a:prstGeom>
        </p:spPr>
        <p:txBody>
          <a:bodyPr wrap="square">
            <a:spAutoFit/>
          </a:bodyPr>
          <a:lstStyle/>
          <a:p>
            <a:pPr defTabSz="914099" fontAlgn="base">
              <a:spcBef>
                <a:spcPct val="0"/>
              </a:spcBef>
              <a:spcAft>
                <a:spcPct val="0"/>
              </a:spcAft>
            </a:pPr>
            <a:r>
              <a:rPr lang="en-US"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t>
            </a:r>
            <a:r>
              <a:rPr lang="ru-RU"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Продолжающееся сотрудничество </a:t>
            </a:r>
            <a:r>
              <a:rPr lang="en-US"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a:t>
            </a:r>
            <a:r>
              <a:rPr lang="ru-RU"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в поддержке </a:t>
            </a:r>
            <a:r>
              <a:rPr lang="en-US" sz="2200"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Hadoop</a:t>
            </a:r>
            <a:r>
              <a:rPr lang="ru-RU"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и </a:t>
            </a:r>
            <a:r>
              <a:rPr lang="ru-RU" sz="2200"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интереоперабильности</a:t>
            </a:r>
            <a:r>
              <a:rPr lang="ru-RU"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делают открытыми для него  </a:t>
            </a:r>
            <a:r>
              <a:rPr lang="en-US"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a:t>
            </a:r>
            <a:r>
              <a:rPr lang="en-US" sz="22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Server </a:t>
            </a:r>
            <a:r>
              <a:rPr lang="ru-RU"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и </a:t>
            </a:r>
            <a:r>
              <a:rPr lang="en-US"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a:t>
            </a:r>
            <a:r>
              <a:rPr lang="en-US" sz="22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Azure.“</a:t>
            </a:r>
            <a:endParaRPr lang="en-US"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099" fontAlgn="base">
              <a:spcBef>
                <a:spcPct val="0"/>
              </a:spcBef>
              <a:spcAft>
                <a:spcPct val="0"/>
              </a:spcAft>
            </a:pPr>
            <a:endParaRPr lang="en-US" sz="12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099" fontAlgn="base">
              <a:spcBef>
                <a:spcPct val="0"/>
              </a:spcBef>
              <a:spcAft>
                <a:spcPct val="0"/>
              </a:spcAft>
            </a:pPr>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-Kurt </a:t>
            </a: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Mackie, Redmondmag.com</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026" name="Picture 2" descr="C:\Users\claudette\Documents\2011 Jobs\logos\hado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6721" y="1968267"/>
            <a:ext cx="2070100" cy="488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laudette\Documents\2011 Jobs\logos\asf_logo [Convert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837" y="3247638"/>
            <a:ext cx="3328796" cy="75597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239829093"/>
      </p:ext>
    </p:extLst>
  </p:cSld>
  <p:clrMapOvr>
    <a:masterClrMapping/>
  </p:clrMapOvr>
  <mc:AlternateContent xmlns:mc="http://schemas.openxmlformats.org/markup-compatibility/2006">
    <mc:Choice xmlns:p14="http://schemas.microsoft.com/office/powerpoint/2010/main" Requires="p14">
      <p:transition spd="slow" p14:dur="1500" advTm="57990">
        <p14:reveal/>
      </p:transition>
    </mc:Choice>
    <mc:Fallback>
      <p:transition spd="slow" advTm="57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3570403" y="1446896"/>
            <a:ext cx="5184542" cy="5202523"/>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err="1" smtClean="0">
              <a:gradFill>
                <a:gsLst>
                  <a:gs pos="0">
                    <a:srgbClr val="FFFFFF"/>
                  </a:gs>
                  <a:gs pos="100000">
                    <a:srgbClr val="FFFFFF"/>
                  </a:gs>
                </a:gsLst>
                <a:lin ang="5400000" scaled="0"/>
              </a:gradFill>
            </a:endParaRPr>
          </a:p>
        </p:txBody>
      </p:sp>
      <p:sp>
        <p:nvSpPr>
          <p:cNvPr id="50" name="Rectangle 49"/>
          <p:cNvSpPr/>
          <p:nvPr/>
        </p:nvSpPr>
        <p:spPr bwMode="auto">
          <a:xfrm>
            <a:off x="942470" y="1446896"/>
            <a:ext cx="2556608" cy="5202523"/>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smtClean="0"/>
          </a:p>
          <a:p>
            <a:pPr algn="ctr" defTabSz="914099" fontAlgn="base">
              <a:spcBef>
                <a:spcPct val="0"/>
              </a:spcBef>
              <a:spcAft>
                <a:spcPct val="0"/>
              </a:spcAft>
            </a:pPr>
            <a:endParaRPr lang="en-GB" sz="2000" dirty="0"/>
          </a:p>
          <a:p>
            <a:pPr algn="ctr" defTabSz="914099" fontAlgn="base">
              <a:spcBef>
                <a:spcPct val="0"/>
              </a:spcBef>
              <a:spcAft>
                <a:spcPct val="0"/>
              </a:spcAft>
            </a:pPr>
            <a:endParaRPr lang="en-GB" sz="2000" dirty="0" smtClean="0"/>
          </a:p>
          <a:p>
            <a:pPr defTabSz="914099" fontAlgn="base">
              <a:spcBef>
                <a:spcPct val="0"/>
              </a:spcBef>
              <a:spcAft>
                <a:spcPct val="0"/>
              </a:spcAft>
            </a:pPr>
            <a:r>
              <a:rPr lang="ru-RU" dirty="0" smtClean="0"/>
              <a:t>Ведущий поставщик ИТ-решений для </a:t>
            </a:r>
            <a:r>
              <a:rPr lang="ru-RU" dirty="0" err="1" smtClean="0"/>
              <a:t>медецины</a:t>
            </a:r>
            <a:endParaRPr lang="en-GB" dirty="0" smtClean="0"/>
          </a:p>
          <a:p>
            <a:pPr defTabSz="914099" fontAlgn="base">
              <a:spcBef>
                <a:spcPct val="0"/>
              </a:spcBef>
              <a:spcAft>
                <a:spcPct val="0"/>
              </a:spcAft>
            </a:pPr>
            <a:endParaRPr lang="en-GB" dirty="0"/>
          </a:p>
          <a:p>
            <a:pPr defTabSz="914099" fontAlgn="base">
              <a:spcBef>
                <a:spcPct val="0"/>
              </a:spcBef>
              <a:spcAft>
                <a:spcPct val="0"/>
              </a:spcAft>
            </a:pPr>
            <a:r>
              <a:rPr lang="ru-RU" dirty="0" smtClean="0"/>
              <a:t>Используется </a:t>
            </a:r>
            <a:r>
              <a:rPr lang="en-GB" dirty="0" smtClean="0"/>
              <a:t> 82</a:t>
            </a:r>
            <a:r>
              <a:rPr lang="ru-RU" dirty="0" smtClean="0"/>
              <a:t>%</a:t>
            </a:r>
            <a:r>
              <a:rPr lang="en-GB" dirty="0" smtClean="0"/>
              <a:t> National </a:t>
            </a:r>
            <a:r>
              <a:rPr lang="en-GB" dirty="0"/>
              <a:t>Health Service (NHS</a:t>
            </a:r>
            <a:r>
              <a:rPr lang="en-GB" dirty="0" smtClean="0"/>
              <a:t>)</a:t>
            </a:r>
            <a:r>
              <a:rPr lang="ru-RU" dirty="0" smtClean="0"/>
              <a:t> в </a:t>
            </a:r>
            <a:br>
              <a:rPr lang="ru-RU" dirty="0" smtClean="0"/>
            </a:br>
            <a:r>
              <a:rPr lang="ru-RU" dirty="0" err="1" smtClean="0"/>
              <a:t>Великобритаении</a:t>
            </a:r>
            <a:r>
              <a:rPr lang="ru-RU" dirty="0" smtClean="0"/>
              <a:t>  (отдалённый аналог страховых компаний по ОМД)</a:t>
            </a:r>
            <a:endParaRPr lang="en-US" dirty="0" err="1" smtClean="0">
              <a:gradFill>
                <a:gsLst>
                  <a:gs pos="0">
                    <a:srgbClr val="FFFFFF"/>
                  </a:gs>
                  <a:gs pos="100000">
                    <a:srgbClr val="FFFFFF"/>
                  </a:gs>
                </a:gsLst>
                <a:lin ang="5400000" scaled="0"/>
              </a:gradFill>
            </a:endParaRPr>
          </a:p>
        </p:txBody>
      </p:sp>
      <p:sp>
        <p:nvSpPr>
          <p:cNvPr id="18" name="Rectangle 17"/>
          <p:cNvSpPr/>
          <p:nvPr/>
        </p:nvSpPr>
        <p:spPr bwMode="auto">
          <a:xfrm>
            <a:off x="8826271" y="1446896"/>
            <a:ext cx="2556608" cy="5202523"/>
          </a:xfrm>
          <a:prstGeom prst="rect">
            <a:avLst/>
          </a:prstGeom>
          <a:solidFill>
            <a:schemeClr val="tx2">
              <a:lumMod val="60000"/>
              <a:lumOff val="4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err="1" smtClean="0">
              <a:gradFill>
                <a:gsLst>
                  <a:gs pos="0">
                    <a:srgbClr val="FFFFFF"/>
                  </a:gs>
                  <a:gs pos="100000">
                    <a:srgbClr val="FFFFFF"/>
                  </a:gs>
                </a:gsLst>
                <a:lin ang="5400000" scaled="0"/>
              </a:gradFill>
            </a:endParaRPr>
          </a:p>
        </p:txBody>
      </p:sp>
      <p:sp>
        <p:nvSpPr>
          <p:cNvPr id="2" name="Title 1"/>
          <p:cNvSpPr>
            <a:spLocks noGrp="1"/>
          </p:cNvSpPr>
          <p:nvPr>
            <p:ph type="title"/>
          </p:nvPr>
        </p:nvSpPr>
        <p:spPr>
          <a:xfrm>
            <a:off x="519112" y="228600"/>
            <a:ext cx="11149013" cy="609398"/>
          </a:xfrm>
        </p:spPr>
        <p:txBody>
          <a:bodyPr/>
          <a:lstStyle/>
          <a:p>
            <a:r>
              <a:rPr lang="en-US" sz="4400" dirty="0" smtClean="0"/>
              <a:t>Open </a:t>
            </a:r>
            <a:r>
              <a:rPr lang="en-US" sz="4400" dirty="0"/>
              <a:t>S</a:t>
            </a:r>
            <a:r>
              <a:rPr lang="en-US" sz="4400" dirty="0" smtClean="0"/>
              <a:t>ource Big Data and Microsoft SQL Server</a:t>
            </a:r>
            <a:endParaRPr lang="en-US" sz="4400" dirty="0"/>
          </a:p>
        </p:txBody>
      </p:sp>
      <p:sp>
        <p:nvSpPr>
          <p:cNvPr id="4" name="Rectangle 3"/>
          <p:cNvSpPr/>
          <p:nvPr/>
        </p:nvSpPr>
        <p:spPr>
          <a:xfrm>
            <a:off x="8857236" y="2564855"/>
            <a:ext cx="2490476" cy="2917722"/>
          </a:xfrm>
          <a:prstGeom prst="rect">
            <a:avLst/>
          </a:prstGeom>
        </p:spPr>
        <p:txBody>
          <a:bodyPr wrap="square">
            <a:spAutoFit/>
          </a:bodyPr>
          <a:lstStyle/>
          <a:p>
            <a:pPr marL="78304" indent="-78304" defTabSz="1168679">
              <a:lnSpc>
                <a:spcPct val="90000"/>
              </a:lnSpc>
            </a:pPr>
            <a:r>
              <a:rPr lang="ru-RU" sz="2000" kern="0" dirty="0" smtClean="0">
                <a:gradFill>
                  <a:gsLst>
                    <a:gs pos="0">
                      <a:srgbClr val="FFFFFF"/>
                    </a:gs>
                    <a:gs pos="100000">
                      <a:srgbClr val="FFFFFF"/>
                    </a:gs>
                  </a:gsLst>
                  <a:path path="circle">
                    <a:fillToRect l="50000" t="130000" r="50000" b="-30000"/>
                  </a:path>
                </a:gradFill>
              </a:rPr>
              <a:t>«Это заново изобрело то, как мы будем работать с медицинскими записями в будущем»</a:t>
            </a:r>
            <a:endParaRPr lang="en-US" sz="2400" dirty="0">
              <a:solidFill>
                <a:schemeClr val="lt1"/>
              </a:solidFill>
            </a:endParaRPr>
          </a:p>
          <a:p>
            <a:pPr marL="78304" indent="-78304" defTabSz="1168679">
              <a:lnSpc>
                <a:spcPct val="90000"/>
              </a:lnSpc>
            </a:pPr>
            <a:r>
              <a:rPr lang="en-US" sz="1600" i="1" kern="0" dirty="0">
                <a:gradFill>
                  <a:gsLst>
                    <a:gs pos="0">
                      <a:srgbClr val="FFFFFF"/>
                    </a:gs>
                    <a:gs pos="100000">
                      <a:srgbClr val="FFFFFF"/>
                    </a:gs>
                  </a:gsLst>
                  <a:path path="circle">
                    <a:fillToRect l="50000" t="130000" r="50000" b="-30000"/>
                  </a:path>
                </a:gradFill>
              </a:rPr>
              <a:t>                                                                             </a:t>
            </a:r>
          </a:p>
          <a:p>
            <a:pPr marL="78304" indent="-78304" defTabSz="1168679">
              <a:lnSpc>
                <a:spcPct val="90000"/>
              </a:lnSpc>
            </a:pPr>
            <a:r>
              <a:rPr lang="en-US" sz="1600" i="1" kern="0" dirty="0" smtClean="0">
                <a:gradFill>
                  <a:gsLst>
                    <a:gs pos="0">
                      <a:srgbClr val="FFFFFF"/>
                    </a:gs>
                    <a:gs pos="100000">
                      <a:srgbClr val="FFFFFF"/>
                    </a:gs>
                  </a:gsLst>
                  <a:path path="circle">
                    <a:fillToRect l="50000" t="130000" r="50000" b="-30000"/>
                  </a:path>
                </a:gradFill>
              </a:rPr>
              <a:t>– </a:t>
            </a:r>
            <a:r>
              <a:rPr lang="en-GB" sz="1600" dirty="0">
                <a:solidFill>
                  <a:schemeClr val="lt1"/>
                </a:solidFill>
              </a:rPr>
              <a:t>Paul Henderson, Business Intelligence Division Head at Ascribe</a:t>
            </a:r>
            <a:endParaRPr lang="en-US" sz="1600" dirty="0">
              <a:solidFill>
                <a:schemeClr val="lt1"/>
              </a:solidFill>
            </a:endParaRPr>
          </a:p>
        </p:txBody>
      </p:sp>
      <p:sp>
        <p:nvSpPr>
          <p:cNvPr id="6" name="Oval Callout 5"/>
          <p:cNvSpPr/>
          <p:nvPr/>
        </p:nvSpPr>
        <p:spPr bwMode="auto">
          <a:xfrm>
            <a:off x="10462591" y="1737562"/>
            <a:ext cx="711200" cy="413388"/>
          </a:xfrm>
          <a:prstGeom prst="wedgeEllipseCallout">
            <a:avLst>
              <a:gd name="adj1" fmla="val -38244"/>
              <a:gd name="adj2" fmla="val 8642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t>
            </a:r>
          </a:p>
        </p:txBody>
      </p:sp>
      <p:sp>
        <p:nvSpPr>
          <p:cNvPr id="25" name="Rectangle 24"/>
          <p:cNvSpPr/>
          <p:nvPr/>
        </p:nvSpPr>
        <p:spPr>
          <a:xfrm>
            <a:off x="3777253" y="1787290"/>
            <a:ext cx="4770841" cy="5156283"/>
          </a:xfrm>
          <a:prstGeom prst="rect">
            <a:avLst/>
          </a:prstGeom>
        </p:spPr>
        <p:txBody>
          <a:bodyPr wrap="square">
            <a:spAutoFit/>
          </a:bodyPr>
          <a:lstStyle/>
          <a:p>
            <a:pPr marL="78304" indent="-78304" defTabSz="1168679">
              <a:lnSpc>
                <a:spcPct val="90000"/>
              </a:lnSpc>
              <a:spcBef>
                <a:spcPts val="384"/>
              </a:spcBef>
            </a:pPr>
            <a:r>
              <a:rPr lang="ru-RU" sz="3200" kern="0" dirty="0" smtClean="0">
                <a:gradFill>
                  <a:gsLst>
                    <a:gs pos="0">
                      <a:srgbClr val="FFFFFF"/>
                    </a:gs>
                    <a:gs pos="100000">
                      <a:srgbClr val="FFFFFF"/>
                    </a:gs>
                  </a:gsLst>
                  <a:path path="circle">
                    <a:fillToRect l="50000" t="130000" r="50000" b="-30000"/>
                  </a:path>
                </a:gradFill>
              </a:rPr>
              <a:t>Решение</a:t>
            </a:r>
            <a:endParaRPr lang="en-US" sz="1600" kern="0" dirty="0">
              <a:gradFill>
                <a:gsLst>
                  <a:gs pos="0">
                    <a:srgbClr val="FFFFFF"/>
                  </a:gs>
                  <a:gs pos="100000">
                    <a:srgbClr val="FFFFFF"/>
                  </a:gs>
                </a:gsLst>
                <a:path path="circle">
                  <a:fillToRect l="50000" t="130000" r="50000" b="-30000"/>
                </a:path>
              </a:gradFill>
            </a:endParaRPr>
          </a:p>
          <a:p>
            <a:pPr defTabSz="1168679">
              <a:lnSpc>
                <a:spcPct val="90000"/>
              </a:lnSpc>
              <a:spcBef>
                <a:spcPts val="384"/>
              </a:spcBef>
            </a:pPr>
            <a:r>
              <a:rPr lang="ru-RU" sz="2000" dirty="0" smtClean="0">
                <a:solidFill>
                  <a:schemeClr val="lt1"/>
                </a:solidFill>
              </a:rPr>
              <a:t>Смешенное решение в публичном и частном облаке на базе </a:t>
            </a:r>
            <a:r>
              <a:rPr lang="en-GB" sz="2000" dirty="0" smtClean="0">
                <a:solidFill>
                  <a:schemeClr val="lt1"/>
                </a:solidFill>
              </a:rPr>
              <a:t> </a:t>
            </a:r>
            <a:r>
              <a:rPr lang="en-GB" sz="2000" dirty="0">
                <a:solidFill>
                  <a:schemeClr val="lt1"/>
                </a:solidFill>
              </a:rPr>
              <a:t>Microsoft SQL Server </a:t>
            </a:r>
            <a:r>
              <a:rPr lang="en-GB" sz="2000" dirty="0" smtClean="0">
                <a:solidFill>
                  <a:schemeClr val="lt1"/>
                </a:solidFill>
              </a:rPr>
              <a:t>2012</a:t>
            </a:r>
            <a:r>
              <a:rPr lang="en-US" sz="2000" dirty="0">
                <a:solidFill>
                  <a:schemeClr val="lt1"/>
                </a:solidFill>
              </a:rPr>
              <a:t> </a:t>
            </a:r>
            <a:r>
              <a:rPr lang="ru-RU" sz="2000" dirty="0">
                <a:solidFill>
                  <a:schemeClr val="lt1"/>
                </a:solidFill>
              </a:rPr>
              <a:t>и</a:t>
            </a:r>
            <a:r>
              <a:rPr lang="ru-RU" sz="2000" dirty="0" smtClean="0">
                <a:solidFill>
                  <a:schemeClr val="lt1"/>
                </a:solidFill>
              </a:rPr>
              <a:t> </a:t>
            </a:r>
            <a:r>
              <a:rPr lang="en-GB" sz="2000" dirty="0" smtClean="0">
                <a:solidFill>
                  <a:schemeClr val="lt1"/>
                </a:solidFill>
              </a:rPr>
              <a:t>Windows </a:t>
            </a:r>
            <a:r>
              <a:rPr lang="en-GB" sz="2000" dirty="0">
                <a:solidFill>
                  <a:schemeClr val="lt1"/>
                </a:solidFill>
              </a:rPr>
              <a:t>Azure </a:t>
            </a:r>
            <a:r>
              <a:rPr lang="en-GB" sz="2000" dirty="0" err="1">
                <a:solidFill>
                  <a:schemeClr val="lt1"/>
                </a:solidFill>
              </a:rPr>
              <a:t>HDInsight</a:t>
            </a:r>
            <a:r>
              <a:rPr lang="en-GB" sz="2000" dirty="0">
                <a:solidFill>
                  <a:schemeClr val="lt1"/>
                </a:solidFill>
              </a:rPr>
              <a:t> </a:t>
            </a:r>
            <a:r>
              <a:rPr lang="en-GB" sz="2000" dirty="0" smtClean="0">
                <a:solidFill>
                  <a:schemeClr val="lt1"/>
                </a:solidFill>
              </a:rPr>
              <a:t>Service</a:t>
            </a:r>
            <a:r>
              <a:rPr lang="ru-RU" sz="2000" dirty="0" smtClean="0">
                <a:solidFill>
                  <a:schemeClr val="lt1"/>
                </a:solidFill>
              </a:rPr>
              <a:t> (</a:t>
            </a:r>
            <a:r>
              <a:rPr lang="en-US" sz="2000" dirty="0" err="1" smtClean="0">
                <a:solidFill>
                  <a:schemeClr val="lt1"/>
                </a:solidFill>
              </a:rPr>
              <a:t>Hadoop</a:t>
            </a:r>
            <a:r>
              <a:rPr lang="en-US" sz="2000" dirty="0" smtClean="0">
                <a:solidFill>
                  <a:schemeClr val="lt1"/>
                </a:solidFill>
              </a:rPr>
              <a:t>)</a:t>
            </a:r>
            <a:r>
              <a:rPr lang="ru-RU" sz="2000" dirty="0" smtClean="0">
                <a:solidFill>
                  <a:schemeClr val="lt1"/>
                </a:solidFill>
              </a:rPr>
              <a:t>. Интеграция с </a:t>
            </a:r>
            <a:r>
              <a:rPr lang="en-US" sz="2000" dirty="0" smtClean="0">
                <a:solidFill>
                  <a:schemeClr val="lt1"/>
                </a:solidFill>
              </a:rPr>
              <a:t>BI</a:t>
            </a:r>
            <a:r>
              <a:rPr lang="ru-RU" sz="2000" dirty="0" smtClean="0">
                <a:solidFill>
                  <a:schemeClr val="lt1"/>
                </a:solidFill>
              </a:rPr>
              <a:t>-средствами </a:t>
            </a:r>
            <a:r>
              <a:rPr lang="en-US" sz="2000" dirty="0" smtClean="0">
                <a:solidFill>
                  <a:schemeClr val="lt1"/>
                </a:solidFill>
              </a:rPr>
              <a:t>Microsoft</a:t>
            </a:r>
            <a:r>
              <a:rPr lang="en-GB" sz="2000" dirty="0" smtClean="0">
                <a:solidFill>
                  <a:schemeClr val="lt1"/>
                </a:solidFill>
              </a:rPr>
              <a:t>.</a:t>
            </a:r>
            <a:endParaRPr lang="en-US" sz="2000" dirty="0">
              <a:solidFill>
                <a:schemeClr val="lt1"/>
              </a:solidFill>
            </a:endParaRPr>
          </a:p>
          <a:p>
            <a:pPr defTabSz="1168679">
              <a:lnSpc>
                <a:spcPct val="90000"/>
              </a:lnSpc>
              <a:spcBef>
                <a:spcPts val="384"/>
              </a:spcBef>
            </a:pPr>
            <a:endParaRPr lang="ru-RU" sz="3200" kern="0" dirty="0" smtClean="0">
              <a:gradFill>
                <a:gsLst>
                  <a:gs pos="0">
                    <a:srgbClr val="FFFFFF"/>
                  </a:gs>
                  <a:gs pos="100000">
                    <a:srgbClr val="FFFFFF"/>
                  </a:gs>
                </a:gsLst>
                <a:path path="circle">
                  <a:fillToRect l="50000" t="130000" r="50000" b="-30000"/>
                </a:path>
              </a:gradFill>
            </a:endParaRPr>
          </a:p>
          <a:p>
            <a:pPr defTabSz="1168679">
              <a:lnSpc>
                <a:spcPct val="90000"/>
              </a:lnSpc>
              <a:spcBef>
                <a:spcPts val="384"/>
              </a:spcBef>
            </a:pPr>
            <a:r>
              <a:rPr lang="ru-RU" sz="3200" kern="0" dirty="0" smtClean="0">
                <a:gradFill>
                  <a:gsLst>
                    <a:gs pos="0">
                      <a:srgbClr val="FFFFFF"/>
                    </a:gs>
                    <a:gs pos="100000">
                      <a:srgbClr val="FFFFFF"/>
                    </a:gs>
                  </a:gsLst>
                  <a:path path="circle">
                    <a:fillToRect l="50000" t="130000" r="50000" b="-30000"/>
                  </a:path>
                </a:gradFill>
              </a:rPr>
              <a:t>Преимущества </a:t>
            </a:r>
            <a:r>
              <a:rPr lang="en-US" sz="3200" kern="0" dirty="0" smtClean="0">
                <a:gradFill>
                  <a:gsLst>
                    <a:gs pos="0">
                      <a:srgbClr val="FFFFFF"/>
                    </a:gs>
                    <a:gs pos="100000">
                      <a:srgbClr val="FFFFFF"/>
                    </a:gs>
                  </a:gsLst>
                  <a:path path="circle">
                    <a:fillToRect l="50000" t="130000" r="50000" b="-30000"/>
                  </a:path>
                </a:gradFill>
              </a:rPr>
              <a:t> </a:t>
            </a:r>
            <a:endParaRPr lang="en-US" sz="3200" kern="0" dirty="0">
              <a:gradFill>
                <a:gsLst>
                  <a:gs pos="0">
                    <a:srgbClr val="FFFFFF"/>
                  </a:gs>
                  <a:gs pos="100000">
                    <a:srgbClr val="FFFFFF"/>
                  </a:gs>
                </a:gsLst>
                <a:path path="circle">
                  <a:fillToRect l="50000" t="130000" r="50000" b="-30000"/>
                </a:path>
              </a:gradFill>
            </a:endParaRPr>
          </a:p>
          <a:p>
            <a:pPr marL="285750" indent="-285750" defTabSz="1168679">
              <a:lnSpc>
                <a:spcPct val="90000"/>
              </a:lnSpc>
              <a:spcBef>
                <a:spcPts val="384"/>
              </a:spcBef>
              <a:buFont typeface="Arial" pitchFamily="34" charset="0"/>
              <a:buChar char="•"/>
            </a:pPr>
            <a:r>
              <a:rPr lang="ru-RU" sz="2000" kern="0" dirty="0" smtClean="0">
                <a:gradFill>
                  <a:gsLst>
                    <a:gs pos="0">
                      <a:srgbClr val="FFFFFF"/>
                    </a:gs>
                    <a:gs pos="100000">
                      <a:srgbClr val="FFFFFF"/>
                    </a:gs>
                  </a:gsLst>
                  <a:path path="circle">
                    <a:fillToRect l="50000" t="130000" r="50000" b="-30000"/>
                  </a:path>
                </a:gradFill>
              </a:rPr>
              <a:t>Быстрое развёртывание</a:t>
            </a:r>
            <a:endParaRPr lang="en-US" sz="2000" kern="0" dirty="0" smtClean="0">
              <a:gradFill>
                <a:gsLst>
                  <a:gs pos="0">
                    <a:srgbClr val="FFFFFF"/>
                  </a:gs>
                  <a:gs pos="100000">
                    <a:srgbClr val="FFFFFF"/>
                  </a:gs>
                </a:gsLst>
                <a:path path="circle">
                  <a:fillToRect l="50000" t="130000" r="50000" b="-30000"/>
                </a:path>
              </a:gradFill>
            </a:endParaRPr>
          </a:p>
          <a:p>
            <a:pPr marL="285750" indent="-285750" defTabSz="1168679">
              <a:lnSpc>
                <a:spcPct val="90000"/>
              </a:lnSpc>
              <a:spcBef>
                <a:spcPts val="384"/>
              </a:spcBef>
              <a:buFont typeface="Arial" pitchFamily="34" charset="0"/>
              <a:buChar char="•"/>
            </a:pPr>
            <a:r>
              <a:rPr lang="ru-RU" sz="2000" kern="0" dirty="0" smtClean="0">
                <a:gradFill>
                  <a:gsLst>
                    <a:gs pos="0">
                      <a:srgbClr val="FFFFFF"/>
                    </a:gs>
                    <a:gs pos="100000">
                      <a:srgbClr val="FFFFFF"/>
                    </a:gs>
                  </a:gsLst>
                  <a:path path="circle">
                    <a:fillToRect l="50000" t="130000" r="50000" b="-30000"/>
                  </a:path>
                </a:gradFill>
              </a:rPr>
              <a:t>Быстрая обработка медицинских данных </a:t>
            </a:r>
          </a:p>
          <a:p>
            <a:pPr marL="285750" indent="-285750" defTabSz="1168679">
              <a:lnSpc>
                <a:spcPct val="90000"/>
              </a:lnSpc>
              <a:spcBef>
                <a:spcPts val="384"/>
              </a:spcBef>
              <a:buFont typeface="Arial" pitchFamily="34" charset="0"/>
              <a:buChar char="•"/>
            </a:pPr>
            <a:r>
              <a:rPr lang="ru-RU" sz="2000" kern="0" dirty="0" smtClean="0">
                <a:gradFill>
                  <a:gsLst>
                    <a:gs pos="0">
                      <a:srgbClr val="FFFFFF"/>
                    </a:gs>
                    <a:gs pos="100000">
                      <a:srgbClr val="FFFFFF"/>
                    </a:gs>
                  </a:gsLst>
                  <a:path path="circle">
                    <a:fillToRect l="50000" t="130000" r="50000" b="-30000"/>
                  </a:path>
                </a:gradFill>
              </a:rPr>
              <a:t>Решения на основе обработки большого массива данных </a:t>
            </a:r>
            <a:endParaRPr lang="en-US" sz="2000" kern="0" dirty="0" smtClean="0">
              <a:gradFill>
                <a:gsLst>
                  <a:gs pos="0">
                    <a:srgbClr val="FFFFFF"/>
                  </a:gs>
                  <a:gs pos="100000">
                    <a:srgbClr val="FFFFFF"/>
                  </a:gs>
                </a:gsLst>
                <a:path path="circle">
                  <a:fillToRect l="50000" t="130000" r="50000" b="-30000"/>
                </a:path>
              </a:gradFill>
            </a:endParaRPr>
          </a:p>
          <a:p>
            <a:pPr marL="285750" indent="-285750" defTabSz="1168679">
              <a:lnSpc>
                <a:spcPct val="90000"/>
              </a:lnSpc>
              <a:spcBef>
                <a:spcPts val="384"/>
              </a:spcBef>
              <a:buFont typeface="Arial" pitchFamily="34" charset="0"/>
              <a:buChar char="•"/>
            </a:pPr>
            <a:endParaRPr lang="en-US" sz="2000" kern="0" dirty="0" smtClean="0">
              <a:gradFill>
                <a:gsLst>
                  <a:gs pos="0">
                    <a:srgbClr val="FFFFFF"/>
                  </a:gs>
                  <a:gs pos="100000">
                    <a:srgbClr val="FFFFFF"/>
                  </a:gs>
                </a:gsLst>
                <a:path path="circle">
                  <a:fillToRect l="50000" t="130000" r="50000" b="-30000"/>
                </a:path>
              </a:gradFill>
            </a:endParaRPr>
          </a:p>
          <a:p>
            <a:pPr marL="285750" indent="-285750" defTabSz="1168679">
              <a:lnSpc>
                <a:spcPct val="90000"/>
              </a:lnSpc>
              <a:spcBef>
                <a:spcPts val="384"/>
              </a:spcBef>
              <a:buFont typeface="Arial" pitchFamily="34" charset="0"/>
              <a:buChar char="•"/>
            </a:pPr>
            <a:endParaRPr lang="en-US" sz="2000" kern="0" dirty="0" smtClean="0">
              <a:gradFill>
                <a:gsLst>
                  <a:gs pos="0">
                    <a:srgbClr val="FFFFFF"/>
                  </a:gs>
                  <a:gs pos="100000">
                    <a:srgbClr val="FFFFFF"/>
                  </a:gs>
                </a:gsLst>
                <a:path path="circle">
                  <a:fillToRect l="50000" t="130000" r="50000" b="-30000"/>
                </a:path>
              </a:gradFill>
            </a:endParaRPr>
          </a:p>
        </p:txBody>
      </p:sp>
      <p:pic>
        <p:nvPicPr>
          <p:cNvPr id="1026" name="Picture 2" descr="Ascri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859" y="1787290"/>
            <a:ext cx="2279829" cy="8151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46928280"/>
      </p:ext>
    </p:extLst>
  </p:cSld>
  <p:clrMapOvr>
    <a:masterClrMapping/>
  </p:clrMapOvr>
  <mc:AlternateContent xmlns:mc="http://schemas.openxmlformats.org/markup-compatibility/2006">
    <mc:Choice xmlns:p14="http://schemas.microsoft.com/office/powerpoint/2010/main" Requires="p14">
      <p:transition spd="slow" p14:dur="1500" advTm="187591">
        <p14:reveal/>
      </p:transition>
    </mc:Choice>
    <mc:Fallback>
      <p:transition spd="slow" advTm="187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362" y="2082468"/>
            <a:ext cx="7170141" cy="918008"/>
          </a:xfrm>
        </p:spPr>
        <p:txBody>
          <a:bodyPr/>
          <a:lstStyle/>
          <a:p>
            <a:r>
              <a:rPr lang="en-US" dirty="0" err="1" smtClean="0"/>
              <a:t>eGovernment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200004135"/>
      </p:ext>
    </p:extLst>
  </p:cSld>
  <p:clrMapOvr>
    <a:masterClrMapping/>
  </p:clrMapOvr>
  <mc:AlternateContent xmlns:mc="http://schemas.openxmlformats.org/markup-compatibility/2006">
    <mc:Choice xmlns:p14="http://schemas.microsoft.com/office/powerpoint/2010/main" Requires="p14">
      <p:transition spd="med" p14:dur="700" advTm="6199">
        <p:fade/>
      </p:transition>
    </mc:Choice>
    <mc:Fallback>
      <p:transition spd="med" advTm="61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Title 3"/>
          <p:cNvSpPr>
            <a:spLocks noGrp="1"/>
          </p:cNvSpPr>
          <p:nvPr>
            <p:ph type="title"/>
          </p:nvPr>
        </p:nvSpPr>
        <p:spPr>
          <a:xfrm>
            <a:off x="776615" y="468555"/>
            <a:ext cx="10692731" cy="592512"/>
          </a:xfrm>
        </p:spPr>
        <p:txBody>
          <a:bodyPr/>
          <a:lstStyle/>
          <a:p>
            <a:pPr eaLnBrk="1" hangingPunct="1"/>
            <a:r>
              <a:rPr lang="ru-RU" dirty="0" smtClean="0"/>
              <a:t>Правительство Колумбии</a:t>
            </a:r>
            <a:endParaRPr lang="en-US" dirty="0" smtClean="0"/>
          </a:p>
        </p:txBody>
      </p:sp>
      <p:sp>
        <p:nvSpPr>
          <p:cNvPr id="7" name="Content Placeholder 6"/>
          <p:cNvSpPr>
            <a:spLocks noGrp="1"/>
          </p:cNvSpPr>
          <p:nvPr>
            <p:ph sz="quarter" idx="15"/>
          </p:nvPr>
        </p:nvSpPr>
        <p:spPr>
          <a:xfrm>
            <a:off x="7821162" y="1642998"/>
            <a:ext cx="3360391" cy="4976231"/>
          </a:xfrm>
          <a:solidFill>
            <a:srgbClr val="83B800"/>
          </a:solidFill>
        </p:spPr>
        <p:txBody>
          <a:bodyPr rtlCol="0"/>
          <a:lstStyle/>
          <a:p>
            <a:pPr>
              <a:defRPr/>
            </a:pPr>
            <a:r>
              <a:rPr lang="ru-RU" sz="3200" kern="0" dirty="0" smtClean="0">
                <a:gradFill>
                  <a:gsLst>
                    <a:gs pos="0">
                      <a:srgbClr val="FFFFFF"/>
                    </a:gs>
                    <a:gs pos="100000">
                      <a:srgbClr val="FFFFFF"/>
                    </a:gs>
                  </a:gsLst>
                  <a:path path="circle">
                    <a:fillToRect l="50000" t="130000" r="50000" b="-30000"/>
                  </a:path>
                </a:gradFill>
              </a:rPr>
              <a:t>Облако</a:t>
            </a:r>
            <a:endParaRPr lang="en-US" sz="3200" kern="0" dirty="0" smtClean="0">
              <a:gradFill>
                <a:gsLst>
                  <a:gs pos="0">
                    <a:srgbClr val="FFFFFF"/>
                  </a:gs>
                  <a:gs pos="100000">
                    <a:srgbClr val="FFFFFF"/>
                  </a:gs>
                </a:gsLst>
                <a:path path="circle">
                  <a:fillToRect l="50000" t="130000" r="50000" b="-30000"/>
                </a:path>
              </a:gradFill>
            </a:endParaRPr>
          </a:p>
          <a:p>
            <a:pPr>
              <a:defRPr/>
            </a:pPr>
            <a:endParaRPr lang="en-US" sz="3200" kern="0" dirty="0" smtClean="0">
              <a:gradFill>
                <a:gsLst>
                  <a:gs pos="0">
                    <a:srgbClr val="FFFFFF"/>
                  </a:gs>
                  <a:gs pos="100000">
                    <a:srgbClr val="FFFFFF"/>
                  </a:gs>
                </a:gsLst>
                <a:path path="circle">
                  <a:fillToRect l="50000" t="130000" r="50000" b="-30000"/>
                </a:path>
              </a:gradFill>
            </a:endParaRPr>
          </a:p>
          <a:p>
            <a:pPr>
              <a:defRPr/>
            </a:pPr>
            <a:r>
              <a:rPr lang="ru-RU" sz="3200" kern="0" dirty="0" smtClean="0">
                <a:gradFill>
                  <a:gsLst>
                    <a:gs pos="0">
                      <a:srgbClr val="FFFFFF"/>
                    </a:gs>
                    <a:gs pos="100000">
                      <a:srgbClr val="FFFFFF"/>
                    </a:gs>
                  </a:gsLst>
                  <a:path path="circle">
                    <a:fillToRect l="50000" t="130000" r="50000" b="-30000"/>
                  </a:path>
                </a:gradFill>
              </a:rPr>
              <a:t>Прозрачность</a:t>
            </a:r>
            <a:endParaRPr lang="en-US" sz="3200" kern="0" dirty="0">
              <a:gradFill>
                <a:gsLst>
                  <a:gs pos="0">
                    <a:srgbClr val="FFFFFF"/>
                  </a:gs>
                  <a:gs pos="100000">
                    <a:srgbClr val="FFFFFF"/>
                  </a:gs>
                </a:gsLst>
                <a:path path="circle">
                  <a:fillToRect l="50000" t="130000" r="50000" b="-30000"/>
                </a:path>
              </a:gradFill>
            </a:endParaRPr>
          </a:p>
          <a:p>
            <a:pPr>
              <a:defRPr/>
            </a:pPr>
            <a:endParaRPr lang="en-US" sz="3200" kern="0" dirty="0" smtClean="0">
              <a:gradFill>
                <a:gsLst>
                  <a:gs pos="0">
                    <a:srgbClr val="FFFFFF"/>
                  </a:gs>
                  <a:gs pos="100000">
                    <a:srgbClr val="FFFFFF"/>
                  </a:gs>
                </a:gsLst>
                <a:path path="circle">
                  <a:fillToRect l="50000" t="130000" r="50000" b="-30000"/>
                </a:path>
              </a:gradFill>
            </a:endParaRPr>
          </a:p>
          <a:p>
            <a:pPr>
              <a:defRPr/>
            </a:pPr>
            <a:r>
              <a:rPr lang="en-US" sz="3200" kern="0" dirty="0" err="1" smtClean="0">
                <a:gradFill>
                  <a:gsLst>
                    <a:gs pos="0">
                      <a:srgbClr val="FFFFFF"/>
                    </a:gs>
                    <a:gs pos="100000">
                      <a:srgbClr val="FFFFFF"/>
                    </a:gs>
                  </a:gsLst>
                  <a:path path="circle">
                    <a:fillToRect l="50000" t="130000" r="50000" b="-30000"/>
                  </a:path>
                </a:gradFill>
              </a:rPr>
              <a:t>eGovernment</a:t>
            </a:r>
            <a:endParaRPr lang="en-US" sz="3200" kern="0" dirty="0" smtClean="0">
              <a:gradFill>
                <a:gsLst>
                  <a:gs pos="0">
                    <a:srgbClr val="FFFFFF"/>
                  </a:gs>
                  <a:gs pos="100000">
                    <a:srgbClr val="FFFFFF"/>
                  </a:gs>
                </a:gsLst>
                <a:path path="circle">
                  <a:fillToRect l="50000" t="130000" r="50000" b="-30000"/>
                </a:path>
              </a:gradFill>
            </a:endParaRPr>
          </a:p>
          <a:p>
            <a:pPr>
              <a:defRPr/>
            </a:pPr>
            <a:endParaRPr lang="en-US" sz="3200" kern="0" dirty="0" smtClean="0">
              <a:gradFill>
                <a:gsLst>
                  <a:gs pos="0">
                    <a:srgbClr val="FFFFFF"/>
                  </a:gs>
                  <a:gs pos="100000">
                    <a:srgbClr val="FFFFFF"/>
                  </a:gs>
                </a:gsLst>
                <a:path path="circle">
                  <a:fillToRect l="50000" t="130000" r="50000" b="-30000"/>
                </a:path>
              </a:gradFill>
            </a:endParaRPr>
          </a:p>
          <a:p>
            <a:pPr>
              <a:defRPr/>
            </a:pPr>
            <a:r>
              <a:rPr lang="ru-RU" sz="3200" kern="0" dirty="0" smtClean="0">
                <a:gradFill>
                  <a:gsLst>
                    <a:gs pos="0">
                      <a:srgbClr val="FFFFFF"/>
                    </a:gs>
                    <a:gs pos="100000">
                      <a:srgbClr val="FFFFFF"/>
                    </a:gs>
                  </a:gsLst>
                  <a:path path="circle">
                    <a:fillToRect l="50000" t="130000" r="50000" b="-30000"/>
                  </a:path>
                </a:gradFill>
              </a:rPr>
              <a:t>Аналитика</a:t>
            </a:r>
            <a:endParaRPr lang="en-US" sz="3200" kern="0" dirty="0" smtClean="0">
              <a:gradFill>
                <a:gsLst>
                  <a:gs pos="0">
                    <a:srgbClr val="FFFFFF"/>
                  </a:gs>
                  <a:gs pos="100000">
                    <a:srgbClr val="FFFFFF"/>
                  </a:gs>
                </a:gsLst>
                <a:path path="circle">
                  <a:fillToRect l="50000" t="130000" r="50000" b="-30000"/>
                </a:path>
              </a:gradFill>
            </a:endParaRPr>
          </a:p>
          <a:p>
            <a:pPr>
              <a:defRPr/>
            </a:pPr>
            <a:endParaRPr lang="en-US" sz="3200" kern="0" dirty="0">
              <a:gradFill>
                <a:gsLst>
                  <a:gs pos="0">
                    <a:srgbClr val="FFFFFF"/>
                  </a:gs>
                  <a:gs pos="100000">
                    <a:srgbClr val="FFFFFF"/>
                  </a:gs>
                </a:gsLst>
                <a:path path="circle">
                  <a:fillToRect l="50000" t="130000" r="50000" b="-30000"/>
                </a:path>
              </a:gradFill>
            </a:endParaRPr>
          </a:p>
          <a:p>
            <a:pPr>
              <a:defRPr/>
            </a:pPr>
            <a:r>
              <a:rPr lang="ru-RU" sz="3200" kern="0" dirty="0" smtClean="0">
                <a:gradFill>
                  <a:gsLst>
                    <a:gs pos="0">
                      <a:srgbClr val="FFFFFF"/>
                    </a:gs>
                    <a:gs pos="100000">
                      <a:srgbClr val="FFFFFF"/>
                    </a:gs>
                  </a:gsLst>
                  <a:path path="circle">
                    <a:fillToRect l="50000" t="130000" r="50000" b="-30000"/>
                  </a:path>
                </a:gradFill>
              </a:rPr>
              <a:t>Достоверность</a:t>
            </a:r>
            <a:endParaRPr lang="en-US" sz="3200" kern="0" dirty="0">
              <a:gradFill>
                <a:gsLst>
                  <a:gs pos="0">
                    <a:srgbClr val="FFFFFF"/>
                  </a:gs>
                  <a:gs pos="100000">
                    <a:srgbClr val="FFFFFF"/>
                  </a:gs>
                </a:gsLst>
                <a:path path="circle">
                  <a:fillToRect l="50000" t="130000" r="50000" b="-30000"/>
                </a:path>
              </a:gradFill>
            </a:endParaRPr>
          </a:p>
        </p:txBody>
      </p:sp>
      <p:sp>
        <p:nvSpPr>
          <p:cNvPr id="100359" name="Content Placeholder 7"/>
          <p:cNvSpPr>
            <a:spLocks noGrp="1"/>
          </p:cNvSpPr>
          <p:nvPr>
            <p:ph sz="quarter" idx="19"/>
          </p:nvPr>
        </p:nvSpPr>
        <p:spPr>
          <a:xfrm>
            <a:off x="768151" y="1145712"/>
            <a:ext cx="10701195" cy="287792"/>
          </a:xfrm>
        </p:spPr>
        <p:txBody>
          <a:bodyPr>
            <a:normAutofit lnSpcReduction="10000"/>
          </a:bodyPr>
          <a:lstStyle/>
          <a:p>
            <a:pPr eaLnBrk="1" hangingPunct="1"/>
            <a:r>
              <a:rPr lang="en-GB" sz="2133" dirty="0"/>
              <a:t>Open Government </a:t>
            </a:r>
            <a:r>
              <a:rPr lang="ru-RU" sz="2133" dirty="0" smtClean="0"/>
              <a:t>и </a:t>
            </a:r>
            <a:r>
              <a:rPr lang="en-GB" sz="2133" dirty="0" smtClean="0"/>
              <a:t>e-Government</a:t>
            </a:r>
            <a:endParaRPr lang="en-US" sz="2133" dirty="0"/>
          </a:p>
        </p:txBody>
      </p:sp>
      <p:sp>
        <p:nvSpPr>
          <p:cNvPr id="100360" name="TextBox 11"/>
          <p:cNvSpPr txBox="1">
            <a:spLocks noChangeArrowheads="1"/>
          </p:cNvSpPr>
          <p:nvPr/>
        </p:nvSpPr>
        <p:spPr bwMode="auto">
          <a:xfrm>
            <a:off x="912046" y="6219120"/>
            <a:ext cx="23264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sz="2000" dirty="0">
                <a:latin typeface="Arial" panose="020B0604020202020204" pitchFamily="34" charset="0"/>
                <a:hlinkClick r:id="rId5"/>
              </a:rPr>
              <a:t>http://datos.gov.co</a:t>
            </a:r>
            <a:r>
              <a:rPr lang="en-US" sz="2000" dirty="0">
                <a:latin typeface="Arial" panose="020B0604020202020204" pitchFamily="34" charset="0"/>
              </a:rPr>
              <a:t> </a:t>
            </a:r>
          </a:p>
        </p:txBody>
      </p:sp>
      <p:pic>
        <p:nvPicPr>
          <p:cNvPr id="9" name="Content Placeholder 8"/>
          <p:cNvPicPr>
            <a:picLocks noGrp="1" noChangeAspect="1"/>
          </p:cNvPicPr>
          <p:nvPr>
            <p:ph sz="quarter" idx="13"/>
          </p:nvPr>
        </p:nvPicPr>
        <p:blipFill>
          <a:blip r:embed="rId6"/>
          <a:stretch>
            <a:fillRect/>
          </a:stretch>
        </p:blipFill>
        <p:spPr>
          <a:xfrm>
            <a:off x="912046" y="1677936"/>
            <a:ext cx="6813892" cy="4296752"/>
          </a:xfr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89190214"/>
      </p:ext>
    </p:extLst>
  </p:cSld>
  <p:clrMapOvr>
    <a:masterClrMapping/>
  </p:clrMapOvr>
  <p:transition spd="slow" advTm="263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audette\Documents\2011 Jobs\Microsoft Branding 2010\Microsoft Business Identity\Photography\FY12 Brand Photography-no expiration\Online use\MSC12_Tim_001.jpg"/>
          <p:cNvPicPr>
            <a:picLocks noChangeAspect="1" noChangeArrowheads="1"/>
          </p:cNvPicPr>
          <p:nvPr/>
        </p:nvPicPr>
        <p:blipFill rotWithShape="1">
          <a:blip r:embed="rId5">
            <a:extLst>
              <a:ext uri="{28A0092B-C50C-407E-A947-70E740481C1C}">
                <a14:useLocalDpi xmlns:a14="http://schemas.microsoft.com/office/drawing/2010/main" val="0"/>
              </a:ext>
            </a:extLst>
          </a:blip>
          <a:srcRect t="8216" b="7771"/>
          <a:stretch/>
        </p:blipFill>
        <p:spPr bwMode="auto">
          <a:xfrm>
            <a:off x="20390" y="0"/>
            <a:ext cx="12188825" cy="6824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0" y="3394279"/>
            <a:ext cx="12188825" cy="3463722"/>
          </a:xfrm>
          <a:prstGeom prst="rect">
            <a:avLst/>
          </a:prstGeom>
          <a:gradFill>
            <a:gsLst>
              <a:gs pos="0">
                <a:srgbClr val="000000">
                  <a:alpha val="0"/>
                </a:srgbClr>
              </a:gs>
              <a:gs pos="100000">
                <a:srgbClr val="000000">
                  <a:alpha val="66667"/>
                </a:srgbClr>
              </a:gs>
            </a:gsLst>
            <a:lin ang="54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 name="Rectangle 5"/>
          <p:cNvSpPr/>
          <p:nvPr/>
        </p:nvSpPr>
        <p:spPr>
          <a:xfrm>
            <a:off x="203201" y="6142740"/>
            <a:ext cx="11779250" cy="535531"/>
          </a:xfrm>
          <a:prstGeom prst="rect">
            <a:avLst/>
          </a:prstGeom>
        </p:spPr>
        <p:txBody>
          <a:bodyPr wrap="square">
            <a:spAutoFit/>
          </a:bodyPr>
          <a:lstStyle/>
          <a:p>
            <a:pPr algn="ctr">
              <a:lnSpc>
                <a:spcPct val="80000"/>
              </a:lnSpc>
            </a:pPr>
            <a:r>
              <a:rPr lang="ru-RU" sz="3600" spc="-100" dirty="0">
                <a:gradFill>
                  <a:gsLst>
                    <a:gs pos="0">
                      <a:srgbClr val="FBFBFB"/>
                    </a:gs>
                    <a:gs pos="100000">
                      <a:srgbClr val="FBFBFB"/>
                    </a:gs>
                  </a:gsLst>
                  <a:lin ang="5400000" scaled="0"/>
                </a:gradFill>
                <a:latin typeface="Segoe UI Light" pitchFamily="34" charset="0"/>
              </a:rPr>
              <a:t>Мы изменили компанию и стали более ОТКРЫТЫМИ</a:t>
            </a:r>
            <a:endParaRPr lang="en-US" sz="3600" spc="-100" dirty="0">
              <a:gradFill>
                <a:gsLst>
                  <a:gs pos="0">
                    <a:srgbClr val="FBFBFB"/>
                  </a:gs>
                  <a:gs pos="100000">
                    <a:srgbClr val="FBFBFB"/>
                  </a:gs>
                </a:gsLst>
                <a:lin ang="5400000" scaled="0"/>
              </a:gradFill>
              <a:latin typeface="Segoe UI Light" pitchFamily="34" charset="0"/>
            </a:endParaRPr>
          </a:p>
        </p:txBody>
      </p:sp>
      <p:pic>
        <p:nvPicPr>
          <p:cNvPr id="5" name="Picture 4" descr="bridgebasetransparent.png"/>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8068" y="4672120"/>
            <a:ext cx="11753470" cy="147613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095404305"/>
      </p:ext>
    </p:extLst>
  </p:cSld>
  <p:clrMapOvr>
    <a:masterClrMapping/>
  </p:clrMapOvr>
  <mc:AlternateContent xmlns:mc="http://schemas.openxmlformats.org/markup-compatibility/2006">
    <mc:Choice xmlns:p14="http://schemas.microsoft.com/office/powerpoint/2010/main" Requires="p14">
      <p:transition spd="slow" p14:dur="1500" advTm="15123">
        <p14:reveal/>
      </p:transition>
    </mc:Choice>
    <mc:Fallback>
      <p:transition spd="slow" advTm="15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bwMode="auto">
          <a:xfrm>
            <a:off x="519112" y="1768475"/>
            <a:ext cx="7507288" cy="38909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4" name="Rectangle 13"/>
          <p:cNvSpPr/>
          <p:nvPr/>
        </p:nvSpPr>
        <p:spPr bwMode="auto">
          <a:xfrm>
            <a:off x="8132763" y="1768475"/>
            <a:ext cx="3849687" cy="3890963"/>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 name="Rectangle 14"/>
          <p:cNvSpPr/>
          <p:nvPr/>
        </p:nvSpPr>
        <p:spPr>
          <a:xfrm>
            <a:off x="8257032" y="2444710"/>
            <a:ext cx="3725418" cy="3200876"/>
          </a:xfrm>
          <a:prstGeom prst="rect">
            <a:avLst/>
          </a:prstGeom>
        </p:spPr>
        <p:txBody>
          <a:bodyPr wrap="square">
            <a:spAutoFit/>
          </a:bodyPr>
          <a:lstStyle/>
          <a:p>
            <a:pPr defTabSz="914099" fontAlgn="base">
              <a:spcBef>
                <a:spcPct val="0"/>
              </a:spcBef>
              <a:spcAft>
                <a:spcPct val="0"/>
              </a:spcAft>
            </a:pP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t>
            </a: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Это инициатива подтверждает снова и снова обязательство </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a:t>
            </a: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работать с различными коммерческими компаниями и сообществами, с целью создания </a:t>
            </a:r>
            <a:r>
              <a:rPr lang="ru-RU" sz="2000"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интероперабильных</a:t>
            </a: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решений в интересах клиентов</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t>
            </a:r>
          </a:p>
          <a:p>
            <a:pPr defTabSz="914099" fontAlgn="base">
              <a:spcBef>
                <a:spcPct val="0"/>
              </a:spcBef>
              <a:spcAft>
                <a:spcPct val="0"/>
              </a:spcAft>
            </a:pPr>
            <a:endParaRPr lang="en-US" sz="1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099" fontAlgn="base">
              <a:spcBef>
                <a:spcPct val="0"/>
              </a:spcBef>
              <a:spcAft>
                <a:spcPct val="0"/>
              </a:spcAft>
            </a:pPr>
            <a:r>
              <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-Sandy </a:t>
            </a:r>
            <a:r>
              <a:rPr lang="en-US" sz="16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Gupta, General </a:t>
            </a:r>
            <a:r>
              <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Manager, Open Solutions Group</a:t>
            </a:r>
          </a:p>
        </p:txBody>
      </p:sp>
      <p:sp>
        <p:nvSpPr>
          <p:cNvPr id="17" name="Oval Callout 16"/>
          <p:cNvSpPr/>
          <p:nvPr/>
        </p:nvSpPr>
        <p:spPr bwMode="auto">
          <a:xfrm>
            <a:off x="10880847" y="1891273"/>
            <a:ext cx="846777" cy="457411"/>
          </a:xfrm>
          <a:prstGeom prst="wedgeEllipseCallout">
            <a:avLst>
              <a:gd name="adj1" fmla="val -45459"/>
              <a:gd name="adj2" fmla="val 7653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a:xfrm>
            <a:off x="519112" y="228600"/>
            <a:ext cx="11149013" cy="1301895"/>
          </a:xfrm>
        </p:spPr>
        <p:txBody>
          <a:bodyPr/>
          <a:lstStyle/>
          <a:p>
            <a:r>
              <a:rPr lang="ru-RU" dirty="0" smtClean="0"/>
              <a:t>Работа с сообществами</a:t>
            </a:r>
            <a:r>
              <a:rPr lang="en-US" dirty="0" smtClean="0"/>
              <a:t/>
            </a:r>
            <a:br>
              <a:rPr lang="en-US" dirty="0" smtClean="0"/>
            </a:br>
            <a:r>
              <a:rPr lang="ru-RU" sz="4000" dirty="0" smtClean="0">
                <a:solidFill>
                  <a:srgbClr val="C80137"/>
                </a:solidFill>
              </a:rPr>
              <a:t>Недавние анонсы </a:t>
            </a:r>
            <a:endParaRPr lang="en-US" sz="4000" spc="0" dirty="0">
              <a:solidFill>
                <a:srgbClr val="C80137"/>
              </a:solidFill>
            </a:endParaRPr>
          </a:p>
        </p:txBody>
      </p:sp>
      <p:pic>
        <p:nvPicPr>
          <p:cNvPr id="9" name="Picture 2" descr="http://ts3.mm.bing.net/th?id=I4703651170091018&amp;pid=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794" y="2348684"/>
            <a:ext cx="2332736" cy="250515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126461409"/>
      </p:ext>
    </p:extLst>
  </p:cSld>
  <p:clrMapOvr>
    <a:masterClrMapping/>
  </p:clrMapOvr>
  <mc:AlternateContent xmlns:mc="http://schemas.openxmlformats.org/markup-compatibility/2006">
    <mc:Choice xmlns:p14="http://schemas.microsoft.com/office/powerpoint/2010/main" Requires="p14">
      <p:transition spd="slow" p14:dur="1500" advTm="8785">
        <p14:reveal/>
      </p:transition>
    </mc:Choice>
    <mc:Fallback>
      <p:transition spd="slow" advTm="8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bwMode="auto">
          <a:xfrm>
            <a:off x="519113" y="1768475"/>
            <a:ext cx="7507288" cy="389096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4" name="Rectangle 13"/>
          <p:cNvSpPr/>
          <p:nvPr/>
        </p:nvSpPr>
        <p:spPr bwMode="auto">
          <a:xfrm>
            <a:off x="8132763" y="1768475"/>
            <a:ext cx="3849687" cy="3890963"/>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 name="Rectangle 14"/>
          <p:cNvSpPr/>
          <p:nvPr/>
        </p:nvSpPr>
        <p:spPr>
          <a:xfrm>
            <a:off x="8257032" y="2444710"/>
            <a:ext cx="3725418" cy="2585323"/>
          </a:xfrm>
          <a:prstGeom prst="rect">
            <a:avLst/>
          </a:prstGeom>
        </p:spPr>
        <p:txBody>
          <a:bodyPr wrap="square">
            <a:spAutoFit/>
          </a:bodyPr>
          <a:lstStyle/>
          <a:p>
            <a:pPr defTabSz="914099" fontAlgn="base">
              <a:spcBef>
                <a:spcPct val="0"/>
              </a:spcBef>
              <a:spcAft>
                <a:spcPct val="0"/>
              </a:spcAft>
            </a:pP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t>
            </a: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Мы решили с самого начала, что будем делать код для </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Hyper-V </a:t>
            </a: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под </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BSD</a:t>
            </a: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-лицензией. Они были готовы поддержать проект и внести код. Как это здорово?!</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t>
            </a:r>
          </a:p>
          <a:p>
            <a:pPr defTabSz="914099" fontAlgn="base">
              <a:spcBef>
                <a:spcPct val="0"/>
              </a:spcBef>
              <a:spcAft>
                <a:spcPct val="0"/>
              </a:spcAft>
            </a:pPr>
            <a:endParaRPr lang="en-US" sz="1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099" fontAlgn="base">
              <a:spcBef>
                <a:spcPct val="0"/>
              </a:spcBef>
              <a:spcAft>
                <a:spcPct val="0"/>
              </a:spcAft>
            </a:pPr>
            <a:r>
              <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-Joe </a:t>
            </a:r>
            <a:r>
              <a:rPr lang="en-US" sz="1600"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rPr>
              <a:t>CaraDonna</a:t>
            </a:r>
            <a:r>
              <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en-US" sz="1600"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rPr>
              <a:t>NetApp</a:t>
            </a:r>
            <a:r>
              <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 Technical Director of Core Operating Systems</a:t>
            </a:r>
          </a:p>
        </p:txBody>
      </p:sp>
      <p:sp>
        <p:nvSpPr>
          <p:cNvPr id="17" name="Oval Callout 16"/>
          <p:cNvSpPr/>
          <p:nvPr/>
        </p:nvSpPr>
        <p:spPr bwMode="auto">
          <a:xfrm>
            <a:off x="10880847" y="1891273"/>
            <a:ext cx="846777" cy="457411"/>
          </a:xfrm>
          <a:prstGeom prst="wedgeEllipseCallout">
            <a:avLst>
              <a:gd name="adj1" fmla="val -45459"/>
              <a:gd name="adj2" fmla="val 7653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0" name="Picture 9" descr="http://www.freebsd.org/logo/logo-full-thumb.pn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1" y="3017327"/>
            <a:ext cx="3887968" cy="1511130"/>
          </a:xfrm>
          <a:prstGeom prst="rect">
            <a:avLst/>
          </a:prstGeom>
          <a:noFill/>
          <a:ln>
            <a:noFill/>
          </a:ln>
        </p:spPr>
      </p:pic>
      <p:sp>
        <p:nvSpPr>
          <p:cNvPr id="9" name="Title 1"/>
          <p:cNvSpPr txBox="1">
            <a:spLocks/>
          </p:cNvSpPr>
          <p:nvPr/>
        </p:nvSpPr>
        <p:spPr>
          <a:xfrm>
            <a:off x="519113" y="251260"/>
            <a:ext cx="11149013" cy="130189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r>
              <a:rPr lang="ru-RU" dirty="0" smtClean="0"/>
              <a:t>Работа с сообществами</a:t>
            </a:r>
            <a:br>
              <a:rPr lang="ru-RU" dirty="0" smtClean="0"/>
            </a:br>
            <a:r>
              <a:rPr lang="ru-RU" sz="4000" dirty="0" smtClean="0">
                <a:solidFill>
                  <a:srgbClr val="C80137"/>
                </a:solidFill>
              </a:rPr>
              <a:t>Недавние анонсы </a:t>
            </a:r>
            <a:endParaRPr lang="ru-RU" sz="4000" spc="0" dirty="0">
              <a:solidFill>
                <a:srgbClr val="C80137"/>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74705387"/>
      </p:ext>
    </p:extLst>
  </p:cSld>
  <p:clrMapOvr>
    <a:masterClrMapping/>
  </p:clrMapOvr>
  <mc:AlternateContent xmlns:mc="http://schemas.openxmlformats.org/markup-compatibility/2006">
    <mc:Choice xmlns:p14="http://schemas.microsoft.com/office/powerpoint/2010/main" Requires="p14">
      <p:transition spd="slow" p14:dur="1500" advTm="6">
        <p14:reveal/>
      </p:transition>
    </mc:Choice>
    <mc:Fallback>
      <p:transition spd="slow" advTm="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Oval Callout 16"/>
          <p:cNvSpPr/>
          <p:nvPr/>
        </p:nvSpPr>
        <p:spPr bwMode="auto">
          <a:xfrm>
            <a:off x="10880847" y="1891273"/>
            <a:ext cx="846777" cy="457411"/>
          </a:xfrm>
          <a:prstGeom prst="wedgeEllipseCallout">
            <a:avLst>
              <a:gd name="adj1" fmla="val -45459"/>
              <a:gd name="adj2" fmla="val 7653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a:xfrm>
            <a:off x="519112" y="228600"/>
            <a:ext cx="11149013" cy="720197"/>
          </a:xfrm>
        </p:spPr>
        <p:txBody>
          <a:bodyPr/>
          <a:lstStyle/>
          <a:p>
            <a:r>
              <a:rPr lang="en-US" sz="5200" dirty="0" smtClean="0"/>
              <a:t>Seeking to work with Local Community</a:t>
            </a:r>
            <a:endParaRPr lang="en-US" sz="5200" spc="0" dirty="0">
              <a:solidFill>
                <a:schemeClr val="accent1"/>
              </a:solidFill>
            </a:endParaRPr>
          </a:p>
        </p:txBody>
      </p:sp>
      <p:pic>
        <p:nvPicPr>
          <p:cNvPr id="4" name="Picture 3"/>
          <p:cNvPicPr>
            <a:picLocks noChangeAspect="1"/>
          </p:cNvPicPr>
          <p:nvPr/>
        </p:nvPicPr>
        <p:blipFill>
          <a:blip r:embed="rId5"/>
          <a:stretch>
            <a:fillRect/>
          </a:stretch>
        </p:blipFill>
        <p:spPr>
          <a:xfrm>
            <a:off x="911454" y="970266"/>
            <a:ext cx="6105525" cy="1200150"/>
          </a:xfrm>
          <a:prstGeom prst="rect">
            <a:avLst/>
          </a:prstGeom>
          <a:solidFill>
            <a:srgbClr val="FBFBFB">
              <a:alpha val="0"/>
            </a:srgbClr>
          </a:solidFill>
        </p:spPr>
      </p:pic>
      <p:pic>
        <p:nvPicPr>
          <p:cNvPr id="5" name="Picture 4"/>
          <p:cNvPicPr>
            <a:picLocks noChangeAspect="1"/>
          </p:cNvPicPr>
          <p:nvPr/>
        </p:nvPicPr>
        <p:blipFill>
          <a:blip r:embed="rId6"/>
          <a:stretch>
            <a:fillRect/>
          </a:stretch>
        </p:blipFill>
        <p:spPr>
          <a:xfrm>
            <a:off x="557443" y="2348684"/>
            <a:ext cx="6813549" cy="3899716"/>
          </a:xfrm>
          <a:prstGeom prst="rect">
            <a:avLst/>
          </a:prstGeom>
        </p:spPr>
      </p:pic>
      <p:pic>
        <p:nvPicPr>
          <p:cNvPr id="7" name="Picture 6"/>
          <p:cNvPicPr>
            <a:picLocks noChangeAspect="1"/>
          </p:cNvPicPr>
          <p:nvPr/>
        </p:nvPicPr>
        <p:blipFill>
          <a:blip r:embed="rId7"/>
          <a:stretch>
            <a:fillRect/>
          </a:stretch>
        </p:blipFill>
        <p:spPr>
          <a:xfrm>
            <a:off x="8289637" y="1491223"/>
            <a:ext cx="800100" cy="800100"/>
          </a:xfrm>
          <a:prstGeom prst="rect">
            <a:avLst/>
          </a:prstGeom>
        </p:spPr>
      </p:pic>
      <p:pic>
        <p:nvPicPr>
          <p:cNvPr id="8" name="Picture 7"/>
          <p:cNvPicPr>
            <a:picLocks noChangeAspect="1"/>
          </p:cNvPicPr>
          <p:nvPr/>
        </p:nvPicPr>
        <p:blipFill>
          <a:blip r:embed="rId8"/>
          <a:stretch>
            <a:fillRect/>
          </a:stretch>
        </p:blipFill>
        <p:spPr>
          <a:xfrm>
            <a:off x="8161050" y="2743574"/>
            <a:ext cx="1057275" cy="866775"/>
          </a:xfrm>
          <a:prstGeom prst="rect">
            <a:avLst/>
          </a:prstGeom>
        </p:spPr>
      </p:pic>
      <p:pic>
        <p:nvPicPr>
          <p:cNvPr id="9" name="Picture 8"/>
          <p:cNvPicPr>
            <a:picLocks noChangeAspect="1"/>
          </p:cNvPicPr>
          <p:nvPr/>
        </p:nvPicPr>
        <p:blipFill>
          <a:blip r:embed="rId9"/>
          <a:stretch>
            <a:fillRect/>
          </a:stretch>
        </p:blipFill>
        <p:spPr>
          <a:xfrm>
            <a:off x="8242012" y="4062600"/>
            <a:ext cx="895350" cy="809625"/>
          </a:xfrm>
          <a:prstGeom prst="rect">
            <a:avLst/>
          </a:prstGeom>
        </p:spPr>
      </p:pic>
      <p:pic>
        <p:nvPicPr>
          <p:cNvPr id="11" name="Picture 10"/>
          <p:cNvPicPr>
            <a:picLocks noChangeAspect="1"/>
          </p:cNvPicPr>
          <p:nvPr/>
        </p:nvPicPr>
        <p:blipFill>
          <a:blip r:embed="rId10"/>
          <a:stretch>
            <a:fillRect/>
          </a:stretch>
        </p:blipFill>
        <p:spPr>
          <a:xfrm>
            <a:off x="8070562" y="5324475"/>
            <a:ext cx="1238250" cy="923925"/>
          </a:xfrm>
          <a:prstGeom prst="rect">
            <a:avLst/>
          </a:prstGeom>
        </p:spPr>
      </p:pic>
      <p:pic>
        <p:nvPicPr>
          <p:cNvPr id="16" name="Picture 15"/>
          <p:cNvPicPr>
            <a:picLocks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917895" y="2291323"/>
            <a:ext cx="1386340" cy="112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Nokia Lumia 720 fro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9380" y="4298542"/>
            <a:ext cx="823369" cy="82336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86648838"/>
      </p:ext>
    </p:extLst>
  </p:cSld>
  <p:clrMapOvr>
    <a:masterClrMapping/>
  </p:clrMapOvr>
  <mc:AlternateContent xmlns:mc="http://schemas.openxmlformats.org/markup-compatibility/2006">
    <mc:Choice xmlns:p14="http://schemas.microsoft.com/office/powerpoint/2010/main" Requires="p14">
      <p:transition spd="slow" p14:dur="1500" advTm="3">
        <p14:reveal/>
      </p:transition>
    </mc:Choice>
    <mc:Fallback>
      <p:transition spd="slow" advTm="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Свободное общество dataved.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59" y="1797575"/>
            <a:ext cx="1924050" cy="5143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Диаграмма 11"/>
          <p:cNvGraphicFramePr>
            <a:graphicFrameLocks/>
          </p:cNvGraphicFramePr>
          <p:nvPr>
            <p:extLst>
              <p:ext uri="{D42A27DB-BD31-4B8C-83A1-F6EECF244321}">
                <p14:modId xmlns:p14="http://schemas.microsoft.com/office/powerpoint/2010/main" val="3404336384"/>
              </p:ext>
            </p:extLst>
          </p:nvPr>
        </p:nvGraphicFramePr>
        <p:xfrm>
          <a:off x="326568" y="2754765"/>
          <a:ext cx="4376497" cy="27527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Диаграмма 13"/>
          <p:cNvGraphicFramePr>
            <a:graphicFrameLocks/>
          </p:cNvGraphicFramePr>
          <p:nvPr>
            <p:extLst>
              <p:ext uri="{D42A27DB-BD31-4B8C-83A1-F6EECF244321}">
                <p14:modId xmlns:p14="http://schemas.microsoft.com/office/powerpoint/2010/main" val="2314003574"/>
              </p:ext>
            </p:extLst>
          </p:nvPr>
        </p:nvGraphicFramePr>
        <p:xfrm>
          <a:off x="4359502" y="3882821"/>
          <a:ext cx="4568584" cy="2738437"/>
        </p:xfrm>
        <a:graphic>
          <a:graphicData uri="http://schemas.openxmlformats.org/drawingml/2006/chart">
            <c:chart xmlns:c="http://schemas.openxmlformats.org/drawingml/2006/chart" xmlns:r="http://schemas.openxmlformats.org/officeDocument/2006/relationships" r:id="rId6"/>
          </a:graphicData>
        </a:graphic>
      </p:graphicFrame>
      <p:sp>
        <p:nvSpPr>
          <p:cNvPr id="9" name="Title 1"/>
          <p:cNvSpPr>
            <a:spLocks noGrp="1"/>
          </p:cNvSpPr>
          <p:nvPr>
            <p:ph type="title"/>
          </p:nvPr>
        </p:nvSpPr>
        <p:spPr>
          <a:xfrm>
            <a:off x="519112" y="228600"/>
            <a:ext cx="11149013" cy="747897"/>
          </a:xfrm>
        </p:spPr>
        <p:txBody>
          <a:bodyPr/>
          <a:lstStyle/>
          <a:p>
            <a:r>
              <a:rPr lang="en-US" dirty="0" smtClean="0"/>
              <a:t>Add Local Partners</a:t>
            </a:r>
            <a:endParaRPr lang="en-US" dirty="0"/>
          </a:p>
        </p:txBody>
      </p:sp>
      <p:sp>
        <p:nvSpPr>
          <p:cNvPr id="11" name="Rectangle 10"/>
          <p:cNvSpPr/>
          <p:nvPr/>
        </p:nvSpPr>
        <p:spPr bwMode="auto">
          <a:xfrm>
            <a:off x="9046029" y="1883229"/>
            <a:ext cx="2926896" cy="449579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28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For </a:t>
            </a:r>
            <a:r>
              <a:rPr lang="en-US"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every </a:t>
            </a:r>
            <a:r>
              <a:rPr lang="en-US" sz="6600" spc="-300" dirty="0">
                <a:gradFill>
                  <a:gsLst>
                    <a:gs pos="0">
                      <a:srgbClr val="FBFBFB"/>
                    </a:gs>
                    <a:gs pos="86000">
                      <a:srgbClr val="FBFBFB"/>
                    </a:gs>
                  </a:gsLst>
                  <a:lin ang="5400000" scaled="0"/>
                </a:gradFill>
                <a:latin typeface="+mj-lt"/>
              </a:rPr>
              <a:t>$1 </a:t>
            </a:r>
            <a:r>
              <a:rPr lang="en-US"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 makes, local partners make </a:t>
            </a:r>
            <a:r>
              <a:rPr lang="en-US" sz="6600" spc="-300" dirty="0">
                <a:gradFill>
                  <a:gsLst>
                    <a:gs pos="0">
                      <a:srgbClr val="FBFBFB"/>
                    </a:gs>
                    <a:gs pos="86000">
                      <a:srgbClr val="FBFBFB"/>
                    </a:gs>
                  </a:gsLst>
                  <a:lin ang="5400000" scaled="0"/>
                </a:gradFill>
                <a:latin typeface="+mj-lt"/>
              </a:rPr>
              <a:t>$9.25</a:t>
            </a:r>
          </a:p>
        </p:txBody>
      </p:sp>
      <p:pic>
        <p:nvPicPr>
          <p:cNvPr id="13" name="Picture 12"/>
          <p:cNvPicPr>
            <a:picLocks noChangeAspect="1"/>
          </p:cNvPicPr>
          <p:nvPr/>
        </p:nvPicPr>
        <p:blipFill>
          <a:blip r:embed="rId7"/>
          <a:stretch>
            <a:fillRect/>
          </a:stretch>
        </p:blipFill>
        <p:spPr>
          <a:xfrm>
            <a:off x="2399522" y="1454675"/>
            <a:ext cx="6105525" cy="1200150"/>
          </a:xfrm>
          <a:prstGeom prst="rect">
            <a:avLst/>
          </a:prstGeom>
          <a:solidFill>
            <a:srgbClr val="FBFBFB">
              <a:alpha val="0"/>
            </a:srgbClr>
          </a:solid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613300007"/>
      </p:ext>
    </p:extLst>
  </p:cSld>
  <p:clrMapOvr>
    <a:masterClrMapping/>
  </p:clrMapOvr>
  <p:transition advTm="8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9112" y="228600"/>
            <a:ext cx="11149013" cy="747897"/>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r>
              <a:rPr lang="ru-RU" dirty="0" smtClean="0"/>
              <a:t>Коста-Рика</a:t>
            </a:r>
            <a:r>
              <a:rPr lang="en-GB" dirty="0" smtClean="0"/>
              <a:t>, 8:42, </a:t>
            </a:r>
            <a:r>
              <a:rPr lang="ru-RU" dirty="0" smtClean="0"/>
              <a:t>5 сентября 2012</a:t>
            </a:r>
            <a:endParaRPr lang="en-GB" dirty="0"/>
          </a:p>
        </p:txBody>
      </p:sp>
      <p:sp>
        <p:nvSpPr>
          <p:cNvPr id="6" name="Rectangle 5"/>
          <p:cNvSpPr/>
          <p:nvPr/>
        </p:nvSpPr>
        <p:spPr bwMode="auto">
          <a:xfrm>
            <a:off x="5805733" y="2037512"/>
            <a:ext cx="5862392" cy="1925301"/>
          </a:xfrm>
          <a:prstGeom prst="rect">
            <a:avLst/>
          </a:prstGeom>
          <a:solidFill>
            <a:srgbClr val="C8013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ru-RU" dirty="0" smtClean="0"/>
              <a:t>Тихоокеанский центр предупреждения цунами сообщил о возможности цунами на большинстве побережья Центральной и Южной Америк. </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5805733" y="3964029"/>
            <a:ext cx="5862392" cy="182157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GB" sz="2000" dirty="0" smtClean="0"/>
              <a:t>“</a:t>
            </a:r>
            <a:r>
              <a:rPr lang="ru-RU" sz="2000" dirty="0" smtClean="0"/>
              <a:t>Мы не могли передавать срочные новости, могли намного меньше взаимодействовать с людьми. Нам было нужно решение незамедлительно</a:t>
            </a:r>
            <a:r>
              <a:rPr lang="en-GB" sz="2000" dirty="0" smtClean="0"/>
              <a:t>”</a:t>
            </a:r>
            <a:r>
              <a:rPr lang="ru-RU" sz="2000" dirty="0" smtClean="0"/>
              <a:t> -</a:t>
            </a:r>
            <a:r>
              <a:rPr lang="en-GB" sz="2000" dirty="0" smtClean="0"/>
              <a:t> Luis </a:t>
            </a:r>
            <a:r>
              <a:rPr lang="en-GB" sz="2000" dirty="0" err="1" smtClean="0"/>
              <a:t>Zarnowski</a:t>
            </a:r>
            <a:r>
              <a:rPr lang="en-GB" sz="2000" dirty="0" smtClean="0"/>
              <a:t>, Interactive Media Manager, </a:t>
            </a:r>
            <a:r>
              <a:rPr lang="en-GB" sz="2000" dirty="0" err="1" smtClean="0"/>
              <a:t>Teletica</a:t>
            </a:r>
            <a:endPar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Right Arrow 7"/>
          <p:cNvSpPr/>
          <p:nvPr/>
        </p:nvSpPr>
        <p:spPr bwMode="auto">
          <a:xfrm rot="16200000">
            <a:off x="4134162" y="4129453"/>
            <a:ext cx="2554086" cy="789056"/>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9" name="TextBox 8"/>
          <p:cNvSpPr txBox="1"/>
          <p:nvPr/>
        </p:nvSpPr>
        <p:spPr>
          <a:xfrm>
            <a:off x="2490846" y="4557835"/>
            <a:ext cx="2699952" cy="984949"/>
          </a:xfrm>
          <a:prstGeom prst="rect">
            <a:avLst/>
          </a:prstGeom>
          <a:noFill/>
        </p:spPr>
        <p:txBody>
          <a:bodyPr wrap="square" lIns="0" tIns="0" rIns="0" bIns="0" rtlCol="0">
            <a:spAutoFit/>
          </a:bodyPr>
          <a:lstStyle/>
          <a:p>
            <a:r>
              <a:rPr lang="en-US" sz="6600" spc="-300" dirty="0" smtClean="0">
                <a:gradFill>
                  <a:gsLst>
                    <a:gs pos="0">
                      <a:srgbClr val="FBFBFB"/>
                    </a:gs>
                    <a:gs pos="86000">
                      <a:srgbClr val="FBFBFB"/>
                    </a:gs>
                  </a:gsLst>
                  <a:lin ang="5400000" scaled="0"/>
                </a:gradFill>
                <a:latin typeface="+mj-lt"/>
              </a:rPr>
              <a:t>525M</a:t>
            </a:r>
          </a:p>
        </p:txBody>
      </p:sp>
      <p:sp>
        <p:nvSpPr>
          <p:cNvPr id="16" name="Rectangle 15"/>
          <p:cNvSpPr/>
          <p:nvPr/>
        </p:nvSpPr>
        <p:spPr bwMode="auto">
          <a:xfrm>
            <a:off x="3982993" y="2037512"/>
            <a:ext cx="1822740" cy="37468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4400" spc="-300" dirty="0" smtClean="0">
                <a:gradFill>
                  <a:gsLst>
                    <a:gs pos="0">
                      <a:srgbClr val="FBFBFB"/>
                    </a:gs>
                    <a:gs pos="86000">
                      <a:srgbClr val="FBFBFB"/>
                    </a:gs>
                  </a:gsLst>
                  <a:lin ang="5400000" scaled="0"/>
                </a:gradFill>
                <a:latin typeface="+mj-lt"/>
              </a:rPr>
              <a:t>3x </a:t>
            </a:r>
            <a:r>
              <a:rPr lang="ru-RU" sz="4400" spc="-300" dirty="0" smtClean="0">
                <a:gradFill>
                  <a:gsLst>
                    <a:gs pos="0">
                      <a:srgbClr val="FBFBFB"/>
                    </a:gs>
                    <a:gs pos="86000">
                      <a:srgbClr val="FBFBFB"/>
                    </a:gs>
                  </a:gsLst>
                  <a:lin ang="5400000" scaled="0"/>
                </a:gradFill>
                <a:latin typeface="+mj-lt"/>
              </a:rPr>
              <a:t>рост</a:t>
            </a:r>
          </a:p>
          <a:p>
            <a:pPr defTabSz="914099" fontAlgn="base">
              <a:spcBef>
                <a:spcPct val="0"/>
              </a:spcBef>
              <a:spcAft>
                <a:spcPct val="0"/>
              </a:spcAft>
            </a:pPr>
            <a:r>
              <a:rPr lang="ru-RU"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Интернет-трафика у</a:t>
            </a: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Teletica.com</a:t>
            </a:r>
            <a:endParaRPr lang="en-US" sz="4800" spc="-300" dirty="0">
              <a:gradFill>
                <a:gsLst>
                  <a:gs pos="0">
                    <a:srgbClr val="FBFBFB"/>
                  </a:gs>
                  <a:gs pos="86000">
                    <a:srgbClr val="FBFBFB"/>
                  </a:gs>
                </a:gsLst>
                <a:lin ang="5400000" scaled="0"/>
              </a:gradFill>
              <a:latin typeface="+mj-lt"/>
            </a:endParaRPr>
          </a:p>
        </p:txBody>
      </p:sp>
      <p:sp>
        <p:nvSpPr>
          <p:cNvPr id="17" name="Text Placeholder 7"/>
          <p:cNvSpPr txBox="1">
            <a:spLocks/>
          </p:cNvSpPr>
          <p:nvPr/>
        </p:nvSpPr>
        <p:spPr>
          <a:xfrm>
            <a:off x="509406" y="952766"/>
            <a:ext cx="11473044" cy="604838"/>
          </a:xfrm>
          <a:prstGeom prst="rect">
            <a:avLst/>
          </a:prstGeom>
        </p:spPr>
        <p:txBody>
          <a:bodyPr vert="horz" wrap="square" lIns="0" tIns="0" rIns="0" bIns="0" rtlCol="0">
            <a:norm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ru-RU" sz="3600" spc="-100" dirty="0" smtClean="0">
                <a:solidFill>
                  <a:srgbClr val="C80137"/>
                </a:solidFill>
                <a:latin typeface="Segoe UI Light" pitchFamily="34" charset="0"/>
              </a:rPr>
              <a:t>Землетрясение </a:t>
            </a:r>
            <a:r>
              <a:rPr lang="en-US" sz="3600" spc="-100" dirty="0" smtClean="0">
                <a:solidFill>
                  <a:srgbClr val="C80137"/>
                </a:solidFill>
                <a:latin typeface="Segoe UI Light" pitchFamily="34" charset="0"/>
              </a:rPr>
              <a:t>7.6 </a:t>
            </a:r>
            <a:r>
              <a:rPr lang="ru-RU" sz="3600" spc="-100" dirty="0" smtClean="0">
                <a:solidFill>
                  <a:srgbClr val="C80137"/>
                </a:solidFill>
                <a:latin typeface="Segoe UI Light" pitchFamily="34" charset="0"/>
              </a:rPr>
              <a:t>балов. Нехватка информации </a:t>
            </a:r>
            <a:r>
              <a:rPr lang="en-US" sz="3600" spc="-100" dirty="0" smtClean="0">
                <a:solidFill>
                  <a:srgbClr val="C80137"/>
                </a:solidFill>
                <a:latin typeface="Segoe UI Light" pitchFamily="34" charset="0"/>
              </a:rPr>
              <a:t> </a:t>
            </a:r>
            <a:endParaRPr lang="en-US" sz="3600" spc="-100" dirty="0">
              <a:solidFill>
                <a:srgbClr val="C80137"/>
              </a:solidFill>
              <a:latin typeface="Segoe UI Light"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248" y="1991861"/>
            <a:ext cx="3270638" cy="3829372"/>
          </a:xfrm>
          <a:prstGeom prst="rect">
            <a:avLst/>
          </a:prstGeom>
        </p:spPr>
      </p:pic>
      <p:sp>
        <p:nvSpPr>
          <p:cNvPr id="19" name="TextBox 18"/>
          <p:cNvSpPr txBox="1"/>
          <p:nvPr/>
        </p:nvSpPr>
        <p:spPr>
          <a:xfrm>
            <a:off x="5889172" y="2192578"/>
            <a:ext cx="5847819" cy="584775"/>
          </a:xfrm>
          <a:prstGeom prst="rect">
            <a:avLst/>
          </a:prstGeom>
          <a:noFill/>
        </p:spPr>
        <p:txBody>
          <a:bodyPr wrap="none" lIns="0" tIns="0" rIns="0" bIns="0" rtlCol="0">
            <a:spAutoFit/>
          </a:bodyPr>
          <a:lstStyle/>
          <a:p>
            <a:r>
              <a:rPr lang="ru-RU" sz="3800" dirty="0" smtClean="0">
                <a:solidFill>
                  <a:schemeClr val="bg1"/>
                </a:solidFill>
                <a:latin typeface="Segoe UI Light" pitchFamily="34" charset="0"/>
              </a:rPr>
              <a:t>Предупреждение о цунами</a:t>
            </a:r>
            <a:endParaRPr lang="en-GB" sz="3800" dirty="0" smtClean="0">
              <a:solidFill>
                <a:schemeClr val="bg1"/>
              </a:solidFill>
              <a:latin typeface="Segoe UI Light"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403099909"/>
      </p:ext>
    </p:extLst>
  </p:cSld>
  <p:clrMapOvr>
    <a:masterClrMapping/>
  </p:clrMapOvr>
  <p:transition advTm="427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9"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2926" y="2168210"/>
            <a:ext cx="11201854" cy="795687"/>
          </a:xfrm>
        </p:spPr>
        <p:txBody>
          <a:bodyPr/>
          <a:lstStyle/>
          <a:p>
            <a:r>
              <a:rPr lang="en-GB" dirty="0" smtClean="0"/>
              <a:t/>
            </a:r>
            <a:br>
              <a:rPr lang="en-GB" dirty="0" smtClean="0"/>
            </a:br>
            <a:endParaRPr lang="en-GB" dirty="0">
              <a:solidFill>
                <a:srgbClr val="EE8200"/>
              </a:solidFill>
            </a:endParaRPr>
          </a:p>
        </p:txBody>
      </p:sp>
      <p:sp>
        <p:nvSpPr>
          <p:cNvPr id="8" name="Subtitle 7"/>
          <p:cNvSpPr>
            <a:spLocks noGrp="1"/>
          </p:cNvSpPr>
          <p:nvPr>
            <p:ph type="subTitle" idx="1"/>
          </p:nvPr>
        </p:nvSpPr>
        <p:spPr>
          <a:xfrm>
            <a:off x="315441" y="1423143"/>
            <a:ext cx="11201854" cy="619308"/>
          </a:xfrm>
        </p:spPr>
        <p:txBody>
          <a:bodyPr/>
          <a:lstStyle/>
          <a:p>
            <a:r>
              <a:rPr lang="ru-RU" sz="4000" dirty="0" smtClean="0">
                <a:latin typeface="+mj-lt"/>
              </a:rPr>
              <a:t>Спасибо</a:t>
            </a:r>
            <a:endParaRPr lang="en-GB" sz="4000" dirty="0">
              <a:latin typeface="+mj-lt"/>
            </a:endParaRPr>
          </a:p>
        </p:txBody>
      </p:sp>
      <p:sp>
        <p:nvSpPr>
          <p:cNvPr id="9" name="Text Placeholder 8"/>
          <p:cNvSpPr>
            <a:spLocks noGrp="1"/>
          </p:cNvSpPr>
          <p:nvPr>
            <p:ph type="body" sz="quarter" idx="13"/>
          </p:nvPr>
        </p:nvSpPr>
        <p:spPr/>
        <p:txBody>
          <a:bodyPr/>
          <a:lstStyle/>
          <a:p>
            <a:pPr algn="ctr"/>
            <a:r>
              <a:rPr lang="en-GB" sz="5400" dirty="0" smtClean="0">
                <a:solidFill>
                  <a:srgbClr val="EE8200"/>
                </a:solidFill>
              </a:rPr>
              <a:t>Leonid.Anikin@microsoft.com</a:t>
            </a:r>
            <a:endParaRPr lang="en-GB" sz="5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864353144"/>
      </p:ext>
    </p:extLst>
  </p:cSld>
  <p:clrMapOvr>
    <a:masterClrMapping/>
  </p:clrMapOvr>
  <mc:AlternateContent xmlns:mc="http://schemas.openxmlformats.org/markup-compatibility/2006">
    <mc:Choice xmlns:p14="http://schemas.microsoft.com/office/powerpoint/2010/main" Requires="p14">
      <p:transition spd="med" p14:dur="700" advTm="895">
        <p:fade/>
      </p:transition>
    </mc:Choice>
    <mc:Fallback>
      <p:transition spd="med" advTm="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Решение</a:t>
            </a:r>
            <a:r>
              <a:rPr lang="en-US" dirty="0" smtClean="0"/>
              <a:t>: Windows Azure</a:t>
            </a:r>
            <a:endParaRPr lang="en-US" dirty="0"/>
          </a:p>
        </p:txBody>
      </p:sp>
      <p:sp>
        <p:nvSpPr>
          <p:cNvPr id="21" name="Rectangle 20"/>
          <p:cNvSpPr/>
          <p:nvPr/>
        </p:nvSpPr>
        <p:spPr bwMode="auto">
          <a:xfrm>
            <a:off x="541323" y="3966594"/>
            <a:ext cx="1822740" cy="1822741"/>
          </a:xfrm>
          <a:prstGeom prst="rect">
            <a:avLst/>
          </a:prstGeom>
          <a:solidFill>
            <a:srgbClr val="C8013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35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2" name="Rectangle 21"/>
          <p:cNvSpPr/>
          <p:nvPr/>
        </p:nvSpPr>
        <p:spPr bwMode="auto">
          <a:xfrm>
            <a:off x="541323" y="2038728"/>
            <a:ext cx="1822740" cy="182274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ru-RU" sz="3200" spc="-300" dirty="0" smtClean="0">
                <a:gradFill>
                  <a:gsLst>
                    <a:gs pos="0">
                      <a:srgbClr val="FBFBFB"/>
                    </a:gs>
                    <a:gs pos="86000">
                      <a:srgbClr val="FBFBFB"/>
                    </a:gs>
                  </a:gsLst>
                  <a:lin ang="5400000" scaled="0"/>
                </a:gradFill>
                <a:latin typeface="+mj-lt"/>
              </a:rPr>
              <a:t>Создать</a:t>
            </a:r>
            <a:endParaRPr lang="en-US" sz="3200" spc="-300" dirty="0" smtClean="0">
              <a:gradFill>
                <a:gsLst>
                  <a:gs pos="0">
                    <a:srgbClr val="FBFBFB"/>
                  </a:gs>
                  <a:gs pos="86000">
                    <a:srgbClr val="FBFBFB"/>
                  </a:gs>
                </a:gsLst>
                <a:lin ang="5400000" scaled="0"/>
              </a:gradFill>
              <a:latin typeface="+mj-lt"/>
            </a:endParaRPr>
          </a:p>
        </p:txBody>
      </p:sp>
      <p:grpSp>
        <p:nvGrpSpPr>
          <p:cNvPr id="3" name="Group 2"/>
          <p:cNvGrpSpPr/>
          <p:nvPr/>
        </p:nvGrpSpPr>
        <p:grpSpPr>
          <a:xfrm>
            <a:off x="2467158" y="2038727"/>
            <a:ext cx="3778770" cy="3748760"/>
            <a:chOff x="2467158" y="2038727"/>
            <a:chExt cx="3778770" cy="3748760"/>
          </a:xfrm>
        </p:grpSpPr>
        <p:sp>
          <p:nvSpPr>
            <p:cNvPr id="20" name="Rectangle 19"/>
            <p:cNvSpPr/>
            <p:nvPr/>
          </p:nvSpPr>
          <p:spPr bwMode="auto">
            <a:xfrm>
              <a:off x="2467158" y="2038727"/>
              <a:ext cx="3748758" cy="3748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ru-RU"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Распространение контента по всему миру из </a:t>
              </a:r>
              <a:r>
                <a:rPr lang="ru-RU"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датацентров</a:t>
              </a:r>
              <a:r>
                <a:rPr lang="ru-RU"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 </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 name="TextBox 28"/>
            <p:cNvSpPr txBox="1"/>
            <p:nvPr/>
          </p:nvSpPr>
          <p:spPr>
            <a:xfrm>
              <a:off x="2527800" y="3426580"/>
              <a:ext cx="3718128" cy="1477328"/>
            </a:xfrm>
            <a:prstGeom prst="rect">
              <a:avLst/>
            </a:prstGeom>
            <a:noFill/>
          </p:spPr>
          <p:txBody>
            <a:bodyPr wrap="square" lIns="0" tIns="0" rIns="0" bIns="0" rtlCol="0">
              <a:spAutoFit/>
            </a:bodyPr>
            <a:lstStyle/>
            <a:p>
              <a:r>
                <a:rPr lang="ru-RU" sz="4800" spc="-300" dirty="0" smtClean="0">
                  <a:gradFill>
                    <a:gsLst>
                      <a:gs pos="0">
                        <a:srgbClr val="FBFBFB"/>
                      </a:gs>
                      <a:gs pos="86000">
                        <a:srgbClr val="FBFBFB"/>
                      </a:gs>
                    </a:gsLst>
                    <a:lin ang="5400000" scaled="0"/>
                  </a:gradFill>
                  <a:latin typeface="+mj-lt"/>
                </a:rPr>
                <a:t>Глобальное покрытие</a:t>
              </a:r>
              <a:endParaRPr lang="en-US" sz="4800" spc="-300" dirty="0" smtClean="0">
                <a:gradFill>
                  <a:gsLst>
                    <a:gs pos="0">
                      <a:srgbClr val="FBFBFB"/>
                    </a:gs>
                    <a:gs pos="86000">
                      <a:srgbClr val="FBFBFB"/>
                    </a:gs>
                  </a:gsLst>
                  <a:lin ang="5400000" scaled="0"/>
                </a:gradFill>
                <a:latin typeface="+mj-lt"/>
              </a:endParaRPr>
            </a:p>
          </p:txBody>
        </p:sp>
      </p:grpSp>
      <p:sp>
        <p:nvSpPr>
          <p:cNvPr id="34" name="Rectangle 33"/>
          <p:cNvSpPr/>
          <p:nvPr/>
        </p:nvSpPr>
        <p:spPr>
          <a:xfrm>
            <a:off x="500348" y="4903908"/>
            <a:ext cx="1812740" cy="584775"/>
          </a:xfrm>
          <a:prstGeom prst="rect">
            <a:avLst/>
          </a:prstGeom>
        </p:spPr>
        <p:txBody>
          <a:bodyPr wrap="none">
            <a:spAutoFit/>
          </a:bodyPr>
          <a:lstStyle/>
          <a:p>
            <a:r>
              <a:rPr lang="ru-RU" sz="3200" spc="-300" dirty="0" smtClean="0">
                <a:gradFill>
                  <a:gsLst>
                    <a:gs pos="0">
                      <a:srgbClr val="FBFBFB"/>
                    </a:gs>
                    <a:gs pos="86000">
                      <a:srgbClr val="FBFBFB"/>
                    </a:gs>
                  </a:gsLst>
                  <a:lin ang="5400000" scaled="0"/>
                </a:gradFill>
                <a:latin typeface="+mj-lt"/>
              </a:rPr>
              <a:t>Развернуть</a:t>
            </a:r>
            <a:endParaRPr lang="en-US" sz="3200" spc="-300" dirty="0">
              <a:gradFill>
                <a:gsLst>
                  <a:gs pos="0">
                    <a:srgbClr val="FBFBFB"/>
                  </a:gs>
                  <a:gs pos="86000">
                    <a:srgbClr val="FBFBFB"/>
                  </a:gs>
                </a:gsLst>
                <a:lin ang="5400000" scaled="0"/>
              </a:gradFill>
              <a:latin typeface="+mj-lt"/>
            </a:endParaRPr>
          </a:p>
        </p:txBody>
      </p:sp>
      <p:grpSp>
        <p:nvGrpSpPr>
          <p:cNvPr id="5" name="Group 4"/>
          <p:cNvGrpSpPr/>
          <p:nvPr/>
        </p:nvGrpSpPr>
        <p:grpSpPr>
          <a:xfrm>
            <a:off x="6311213" y="3964029"/>
            <a:ext cx="3742817" cy="1821571"/>
            <a:chOff x="6311213" y="3964029"/>
            <a:chExt cx="3742817" cy="1821571"/>
          </a:xfrm>
        </p:grpSpPr>
        <p:sp>
          <p:nvSpPr>
            <p:cNvPr id="24" name="Rectangle 23"/>
            <p:cNvSpPr/>
            <p:nvPr/>
          </p:nvSpPr>
          <p:spPr bwMode="auto">
            <a:xfrm>
              <a:off x="6311213" y="3964029"/>
              <a:ext cx="3742817" cy="182157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ru-RU"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Последние новости и видео пользователей</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0" name="Rectangle 39"/>
            <p:cNvSpPr/>
            <p:nvPr/>
          </p:nvSpPr>
          <p:spPr>
            <a:xfrm>
              <a:off x="6396083" y="4119077"/>
              <a:ext cx="1851148" cy="1077218"/>
            </a:xfrm>
            <a:prstGeom prst="rect">
              <a:avLst/>
            </a:prstGeom>
          </p:spPr>
          <p:txBody>
            <a:bodyPr wrap="none">
              <a:spAutoFit/>
            </a:bodyPr>
            <a:lstStyle/>
            <a:p>
              <a:r>
                <a:rPr lang="ru-RU" sz="3200" spc="-300" dirty="0" smtClean="0">
                  <a:gradFill>
                    <a:gsLst>
                      <a:gs pos="0">
                        <a:srgbClr val="FBFBFB"/>
                      </a:gs>
                      <a:gs pos="86000">
                        <a:srgbClr val="FBFBFB"/>
                      </a:gs>
                    </a:gsLst>
                    <a:lin ang="5400000" scaled="0"/>
                  </a:gradFill>
                  <a:latin typeface="+mj-lt"/>
                </a:rPr>
                <a:t>Потоковые </a:t>
              </a:r>
              <a:br>
                <a:rPr lang="ru-RU" sz="3200" spc="-300" dirty="0" smtClean="0">
                  <a:gradFill>
                    <a:gsLst>
                      <a:gs pos="0">
                        <a:srgbClr val="FBFBFB"/>
                      </a:gs>
                      <a:gs pos="86000">
                        <a:srgbClr val="FBFBFB"/>
                      </a:gs>
                    </a:gsLst>
                    <a:lin ang="5400000" scaled="0"/>
                  </a:gradFill>
                  <a:latin typeface="+mj-lt"/>
                </a:rPr>
              </a:br>
              <a:r>
                <a:rPr lang="ru-RU" sz="3200" spc="-300" dirty="0" smtClean="0">
                  <a:gradFill>
                    <a:gsLst>
                      <a:gs pos="0">
                        <a:srgbClr val="FBFBFB"/>
                      </a:gs>
                      <a:gs pos="86000">
                        <a:srgbClr val="FBFBFB"/>
                      </a:gs>
                    </a:gsLst>
                    <a:lin ang="5400000" scaled="0"/>
                  </a:gradFill>
                  <a:latin typeface="+mj-lt"/>
                </a:rPr>
                <a:t>данные </a:t>
              </a:r>
              <a:endParaRPr lang="en-US" sz="3200" spc="-300" dirty="0">
                <a:gradFill>
                  <a:gsLst>
                    <a:gs pos="0">
                      <a:srgbClr val="FBFBFB"/>
                    </a:gs>
                    <a:gs pos="86000">
                      <a:srgbClr val="FBFBFB"/>
                    </a:gs>
                  </a:gsLst>
                  <a:lin ang="5400000" scaled="0"/>
                </a:gradFill>
                <a:latin typeface="+mj-lt"/>
              </a:endParaRPr>
            </a:p>
          </p:txBody>
        </p:sp>
      </p:grpSp>
      <p:grpSp>
        <p:nvGrpSpPr>
          <p:cNvPr id="4" name="Group 3"/>
          <p:cNvGrpSpPr/>
          <p:nvPr/>
        </p:nvGrpSpPr>
        <p:grpSpPr>
          <a:xfrm>
            <a:off x="6311213" y="2037512"/>
            <a:ext cx="3742817" cy="1821571"/>
            <a:chOff x="6311213" y="2037512"/>
            <a:chExt cx="3742817" cy="1821571"/>
          </a:xfrm>
        </p:grpSpPr>
        <p:sp>
          <p:nvSpPr>
            <p:cNvPr id="23" name="Rectangle 22"/>
            <p:cNvSpPr/>
            <p:nvPr/>
          </p:nvSpPr>
          <p:spPr bwMode="auto">
            <a:xfrm>
              <a:off x="6311213" y="2037512"/>
              <a:ext cx="3742817" cy="1821571"/>
            </a:xfrm>
            <a:prstGeom prst="rect">
              <a:avLst/>
            </a:prstGeom>
            <a:solidFill>
              <a:srgbClr val="C8013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ru-RU"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Интерактивная, наполняемая пользователями, в режиме реального времени</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 name="TextBox 24"/>
            <p:cNvSpPr txBox="1"/>
            <p:nvPr/>
          </p:nvSpPr>
          <p:spPr>
            <a:xfrm>
              <a:off x="6396083" y="2037512"/>
              <a:ext cx="2699952" cy="1015663"/>
            </a:xfrm>
            <a:prstGeom prst="rect">
              <a:avLst/>
            </a:prstGeom>
            <a:noFill/>
          </p:spPr>
          <p:txBody>
            <a:bodyPr wrap="square" lIns="0" tIns="0" rIns="0" bIns="0" rtlCol="0">
              <a:spAutoFit/>
            </a:bodyPr>
            <a:lstStyle/>
            <a:p>
              <a:r>
                <a:rPr lang="ru-RU" sz="6600" spc="-300" dirty="0" smtClean="0">
                  <a:gradFill>
                    <a:gsLst>
                      <a:gs pos="0">
                        <a:srgbClr val="FBFBFB"/>
                      </a:gs>
                      <a:gs pos="86000">
                        <a:srgbClr val="FBFBFB"/>
                      </a:gs>
                    </a:gsLst>
                    <a:lin ang="5400000" scaled="0"/>
                  </a:gradFill>
                  <a:latin typeface="+mj-lt"/>
                </a:rPr>
                <a:t>Карта</a:t>
              </a:r>
              <a:endParaRPr lang="en-US" sz="6600" spc="-300" dirty="0" smtClean="0">
                <a:gradFill>
                  <a:gsLst>
                    <a:gs pos="0">
                      <a:srgbClr val="FBFBFB"/>
                    </a:gs>
                    <a:gs pos="86000">
                      <a:srgbClr val="FBFBFB"/>
                    </a:gs>
                  </a:gsLst>
                  <a:lin ang="5400000" scaled="0"/>
                </a:gradFill>
                <a:latin typeface="+mj-lt"/>
              </a:endParaRPr>
            </a:p>
          </p:txBody>
        </p:sp>
      </p:grpSp>
      <p:sp>
        <p:nvSpPr>
          <p:cNvPr id="19" name="Text Placeholder 7"/>
          <p:cNvSpPr txBox="1">
            <a:spLocks/>
          </p:cNvSpPr>
          <p:nvPr/>
        </p:nvSpPr>
        <p:spPr>
          <a:xfrm>
            <a:off x="509406" y="952766"/>
            <a:ext cx="11473044" cy="604838"/>
          </a:xfrm>
          <a:prstGeom prst="rect">
            <a:avLst/>
          </a:prstGeom>
        </p:spPr>
        <p:txBody>
          <a:bodyPr vert="horz" wrap="square" lIns="0" tIns="0" rIns="0" bIns="0" rtlCol="0">
            <a:norm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pc="-100" dirty="0" smtClean="0">
                <a:solidFill>
                  <a:srgbClr val="C80137"/>
                </a:solidFill>
                <a:latin typeface="Segoe UI Light" pitchFamily="34" charset="0"/>
              </a:rPr>
              <a:t>Открытое и гибкое облачное решение</a:t>
            </a:r>
            <a:endParaRPr lang="en-US" spc="-100" dirty="0">
              <a:solidFill>
                <a:srgbClr val="C80137"/>
              </a:solidFill>
              <a:latin typeface="Segoe UI Light" pitchFamily="34" charset="0"/>
            </a:endParaRPr>
          </a:p>
        </p:txBody>
      </p:sp>
      <p:sp>
        <p:nvSpPr>
          <p:cNvPr id="17" name="Rectangle 16"/>
          <p:cNvSpPr/>
          <p:nvPr/>
        </p:nvSpPr>
        <p:spPr bwMode="auto">
          <a:xfrm>
            <a:off x="10193078" y="2043829"/>
            <a:ext cx="1822740" cy="37468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GB" dirty="0" smtClean="0"/>
              <a:t>“</a:t>
            </a:r>
            <a:r>
              <a:rPr lang="ru-RU" dirty="0" smtClean="0"/>
              <a:t>смогли поднять наш веб-сайт с сильно возросшим трафиком и новыми приложениями всего за 45 минут</a:t>
            </a:r>
            <a:r>
              <a:rPr lang="en-US" dirty="0" smtClean="0"/>
              <a:t>” -</a:t>
            </a:r>
            <a:endParaRPr lang="en-GB" dirty="0" smtClean="0"/>
          </a:p>
          <a:p>
            <a:pPr defTabSz="914099" fontAlgn="base">
              <a:spcBef>
                <a:spcPct val="0"/>
              </a:spcBef>
              <a:spcAft>
                <a:spcPct val="0"/>
              </a:spcAft>
            </a:pPr>
            <a:r>
              <a:rPr lang="en-GB" dirty="0" err="1" smtClean="0"/>
              <a:t>Zarnowski</a:t>
            </a:r>
            <a:r>
              <a:rPr lang="en-GB" dirty="0" smtClean="0"/>
              <a:t> , </a:t>
            </a:r>
            <a:r>
              <a:rPr lang="en-GB" dirty="0" err="1" smtClean="0"/>
              <a:t>Teletica</a:t>
            </a:r>
            <a:endParaRPr lang="en-US" sz="4800" spc="-300" dirty="0">
              <a:gradFill>
                <a:gsLst>
                  <a:gs pos="0">
                    <a:srgbClr val="FBFBFB"/>
                  </a:gs>
                  <a:gs pos="86000">
                    <a:srgbClr val="FBFBFB"/>
                  </a:gs>
                </a:gsLst>
                <a:lin ang="5400000" scaled="0"/>
              </a:gradFill>
              <a:latin typeface="+mj-l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954337621"/>
      </p:ext>
    </p:extLst>
  </p:cSld>
  <p:clrMapOvr>
    <a:masterClrMapping/>
  </p:clrMapOvr>
  <mc:AlternateContent xmlns:mc="http://schemas.openxmlformats.org/markup-compatibility/2006">
    <mc:Choice xmlns:p14="http://schemas.microsoft.com/office/powerpoint/2010/main" Requires="p14">
      <p:transition spd="slow" p14:dur="1500" advTm="47498">
        <p:push/>
      </p:transition>
    </mc:Choice>
    <mc:Fallback>
      <p:transition spd="slow" advTm="47498">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4" name="Rectangle 3"/>
          <p:cNvSpPr/>
          <p:nvPr/>
        </p:nvSpPr>
        <p:spPr bwMode="auto">
          <a:xfrm>
            <a:off x="544768" y="1677988"/>
            <a:ext cx="3865657" cy="3865659"/>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GB" sz="4800" dirty="0" smtClean="0">
              <a:latin typeface="+mj-lt"/>
            </a:endParaRPr>
          </a:p>
          <a:p>
            <a:pPr defTabSz="914099" fontAlgn="base">
              <a:spcBef>
                <a:spcPct val="0"/>
              </a:spcBef>
              <a:spcAft>
                <a:spcPct val="0"/>
              </a:spcAft>
            </a:pPr>
            <a:r>
              <a:rPr lang="ru-RU" sz="4800" dirty="0" smtClean="0">
                <a:latin typeface="+mj-lt"/>
              </a:rPr>
              <a:t>К тому </a:t>
            </a:r>
            <a:r>
              <a:rPr lang="ru-RU" sz="4800" dirty="0">
                <a:latin typeface="+mj-lt"/>
              </a:rPr>
              <a:t>же</a:t>
            </a:r>
            <a:r>
              <a:rPr lang="ru-RU" sz="4800" dirty="0">
                <a:latin typeface="+mj-lt"/>
              </a:rPr>
              <a:t> </a:t>
            </a:r>
            <a:r>
              <a:rPr lang="ru-RU" sz="4800" dirty="0">
                <a:latin typeface="+mj-lt"/>
              </a:rPr>
              <a:t>это было СПО </a:t>
            </a:r>
            <a:endParaRPr lang="en-GB" sz="4800" dirty="0">
              <a:latin typeface="+mj-lt"/>
            </a:endParaRPr>
          </a:p>
          <a:p>
            <a:pPr defTabSz="914099" fontAlgn="base">
              <a:spcBef>
                <a:spcPct val="0"/>
              </a:spcBef>
              <a:spcAft>
                <a:spcPct val="0"/>
              </a:spcAft>
            </a:pPr>
            <a:r>
              <a:rPr lang="en-GB" sz="2000" dirty="0" smtClean="0"/>
              <a:t>“</a:t>
            </a:r>
            <a:r>
              <a:rPr lang="ru-RU" sz="2000" dirty="0" err="1" smtClean="0"/>
              <a:t>Интеропераб</a:t>
            </a:r>
            <a:r>
              <a:rPr lang="ru-RU" sz="2000" dirty="0" err="1"/>
              <a:t>и</a:t>
            </a:r>
            <a:r>
              <a:rPr lang="ru-RU" sz="2000" dirty="0" err="1" smtClean="0"/>
              <a:t>льность</a:t>
            </a:r>
            <a:r>
              <a:rPr lang="ru-RU" sz="2000" dirty="0" smtClean="0"/>
              <a:t> –была ключевым фактором в этом проекте, так как сайт был создан на СПО-технологиях, но это не стало проблемой для </a:t>
            </a:r>
            <a:r>
              <a:rPr lang="en-US" sz="2000" dirty="0" smtClean="0"/>
              <a:t>Microsoft</a:t>
            </a:r>
            <a:r>
              <a:rPr lang="en-GB" sz="2000" dirty="0" smtClean="0"/>
              <a:t>,” </a:t>
            </a:r>
            <a:r>
              <a:rPr lang="en-GB" sz="2000" dirty="0"/>
              <a:t>Yuri </a:t>
            </a:r>
            <a:r>
              <a:rPr lang="en-GB" sz="2000" dirty="0" err="1"/>
              <a:t>Poras</a:t>
            </a:r>
            <a:r>
              <a:rPr lang="en-GB" sz="2000" dirty="0"/>
              <a:t>, Director of New Technology, Microsoft Costa Rica</a:t>
            </a:r>
            <a:endParaRPr lang="en-US" sz="2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847552190"/>
      </p:ext>
    </p:extLst>
  </p:cSld>
  <p:clrMapOvr>
    <a:masterClrMapping/>
  </p:clrMapOvr>
  <p:transition advTm="281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345" y="-7397"/>
            <a:ext cx="10338480" cy="6865397"/>
          </a:xfrm>
          <a:prstGeom prst="rect">
            <a:avLst/>
          </a:prstGeom>
        </p:spPr>
      </p:pic>
      <p:sp>
        <p:nvSpPr>
          <p:cNvPr id="3" name="Rectangle 2"/>
          <p:cNvSpPr/>
          <p:nvPr/>
        </p:nvSpPr>
        <p:spPr bwMode="auto">
          <a:xfrm>
            <a:off x="0" y="-7398"/>
            <a:ext cx="4550229" cy="6865397"/>
          </a:xfrm>
          <a:prstGeom prst="rect">
            <a:avLst/>
          </a:prstGeom>
          <a:solidFill>
            <a:schemeClr val="accent1">
              <a:alpha val="8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4400" spc="-300" dirty="0" smtClean="0">
                <a:gradFill>
                  <a:gsLst>
                    <a:gs pos="0">
                      <a:srgbClr val="FBFBFB"/>
                    </a:gs>
                    <a:gs pos="86000">
                      <a:srgbClr val="FBFBFB"/>
                    </a:gs>
                  </a:gsLst>
                  <a:lin ang="5400000" scaled="0"/>
                </a:gradFill>
                <a:latin typeface="+mj-lt"/>
              </a:rPr>
              <a:t>MS Open </a:t>
            </a:r>
            <a:r>
              <a:rPr lang="en-US" sz="4000" spc="-300" dirty="0" smtClean="0">
                <a:gradFill>
                  <a:gsLst>
                    <a:gs pos="0">
                      <a:srgbClr val="FBFBFB"/>
                    </a:gs>
                    <a:gs pos="86000">
                      <a:srgbClr val="FBFBFB"/>
                    </a:gs>
                  </a:gsLst>
                  <a:lin ang="5400000" scaled="0"/>
                </a:gradFill>
                <a:latin typeface="+mj-lt"/>
              </a:rPr>
              <a:t>Technologies</a:t>
            </a:r>
            <a:endParaRPr lang="en-US" sz="4400" spc="-300" dirty="0" smtClean="0">
              <a:gradFill>
                <a:gsLst>
                  <a:gs pos="0">
                    <a:srgbClr val="FBFBFB"/>
                  </a:gs>
                  <a:gs pos="86000">
                    <a:srgbClr val="FBFBFB"/>
                  </a:gs>
                </a:gsLst>
                <a:lin ang="5400000" scaled="0"/>
              </a:gradFill>
              <a:latin typeface="+mj-lt"/>
            </a:endParaRPr>
          </a:p>
          <a:p>
            <a:pPr defTabSz="914099" fontAlgn="base">
              <a:spcBef>
                <a:spcPct val="0"/>
              </a:spcBef>
              <a:spcAft>
                <a:spcPct val="0"/>
              </a:spcAft>
            </a:pPr>
            <a:r>
              <a:rPr lang="ru-RU" dirty="0" smtClean="0"/>
              <a:t>Подразделение </a:t>
            </a:r>
            <a:r>
              <a:rPr lang="en-US" dirty="0" smtClean="0"/>
              <a:t>Microsoft </a:t>
            </a:r>
            <a:r>
              <a:rPr lang="en-GB" dirty="0" smtClean="0"/>
              <a:t/>
            </a:r>
            <a:br>
              <a:rPr lang="en-GB" dirty="0" smtClean="0"/>
            </a:br>
            <a:endParaRPr lang="ru-RU" dirty="0" smtClean="0"/>
          </a:p>
          <a:p>
            <a:pPr defTabSz="914099" fontAlgn="base">
              <a:spcBef>
                <a:spcPct val="0"/>
              </a:spcBef>
              <a:spcAft>
                <a:spcPct val="0"/>
              </a:spcAft>
            </a:pPr>
            <a:r>
              <a:rPr lang="ru-RU" dirty="0" smtClean="0">
                <a:solidFill>
                  <a:schemeClr val="bg1"/>
                </a:solidFill>
              </a:rPr>
              <a:t>Открытость</a:t>
            </a:r>
            <a:endParaRPr lang="en-GB" dirty="0" smtClean="0">
              <a:solidFill>
                <a:schemeClr val="bg1"/>
              </a:solidFill>
            </a:endParaRPr>
          </a:p>
          <a:p>
            <a:pPr defTabSz="914099" fontAlgn="base">
              <a:spcBef>
                <a:spcPct val="0"/>
              </a:spcBef>
              <a:spcAft>
                <a:spcPct val="0"/>
              </a:spcAft>
            </a:pPr>
            <a:endParaRPr lang="en-GB" spc="-300" dirty="0">
              <a:solidFill>
                <a:schemeClr val="bg1"/>
              </a:solidFill>
            </a:endParaRPr>
          </a:p>
          <a:p>
            <a:pPr defTabSz="914099" fontAlgn="base">
              <a:spcBef>
                <a:spcPct val="0"/>
              </a:spcBef>
              <a:spcAft>
                <a:spcPct val="0"/>
              </a:spcAft>
            </a:pPr>
            <a:r>
              <a:rPr lang="ru-RU" dirty="0" err="1" smtClean="0">
                <a:solidFill>
                  <a:schemeClr val="bg1"/>
                </a:solidFill>
              </a:rPr>
              <a:t>Интероперабельность</a:t>
            </a:r>
            <a:endParaRPr lang="en-GB" dirty="0" smtClean="0">
              <a:solidFill>
                <a:schemeClr val="bg1"/>
              </a:solidFill>
            </a:endParaRPr>
          </a:p>
          <a:p>
            <a:pPr defTabSz="914099" fontAlgn="base">
              <a:spcBef>
                <a:spcPct val="0"/>
              </a:spcBef>
              <a:spcAft>
                <a:spcPct val="0"/>
              </a:spcAft>
            </a:pPr>
            <a:endParaRPr lang="en-GB" dirty="0">
              <a:solidFill>
                <a:schemeClr val="bg1"/>
              </a:solidFill>
            </a:endParaRPr>
          </a:p>
          <a:p>
            <a:pPr defTabSz="914099" fontAlgn="base">
              <a:spcBef>
                <a:spcPct val="0"/>
              </a:spcBef>
              <a:spcAft>
                <a:spcPct val="0"/>
              </a:spcAft>
            </a:pPr>
            <a:r>
              <a:rPr lang="ru-RU" dirty="0" smtClean="0">
                <a:solidFill>
                  <a:schemeClr val="bg1"/>
                </a:solidFill>
              </a:rPr>
              <a:t>Открытый код</a:t>
            </a:r>
            <a:endParaRPr lang="en-GB" dirty="0" smtClean="0">
              <a:solidFill>
                <a:schemeClr val="bg1"/>
              </a:solidFill>
            </a:endParaRPr>
          </a:p>
          <a:p>
            <a:pPr defTabSz="914099" fontAlgn="base">
              <a:spcBef>
                <a:spcPct val="0"/>
              </a:spcBef>
              <a:spcAft>
                <a:spcPct val="0"/>
              </a:spcAft>
            </a:pPr>
            <a:endParaRPr lang="en-GB" dirty="0">
              <a:solidFill>
                <a:schemeClr val="bg1"/>
              </a:solidFill>
            </a:endParaRPr>
          </a:p>
          <a:p>
            <a:pPr defTabSz="914099" fontAlgn="base">
              <a:spcBef>
                <a:spcPct val="0"/>
              </a:spcBef>
              <a:spcAft>
                <a:spcPct val="0"/>
              </a:spcAft>
            </a:pPr>
            <a:r>
              <a:rPr lang="ru-RU" dirty="0" smtClean="0">
                <a:solidFill>
                  <a:schemeClr val="bg1"/>
                </a:solidFill>
              </a:rPr>
              <a:t>Открытые стандарты</a:t>
            </a:r>
            <a:endParaRPr lang="en-GB" dirty="0" smtClean="0">
              <a:solidFill>
                <a:schemeClr val="bg1"/>
              </a:solidFill>
            </a:endParaRPr>
          </a:p>
          <a:p>
            <a:pPr defTabSz="914099" fontAlgn="base">
              <a:spcBef>
                <a:spcPct val="0"/>
              </a:spcBef>
              <a:spcAft>
                <a:spcPct val="0"/>
              </a:spcAft>
            </a:pPr>
            <a:endParaRPr lang="en-GB" dirty="0">
              <a:solidFill>
                <a:schemeClr val="bg1"/>
              </a:solidFill>
            </a:endParaRPr>
          </a:p>
          <a:p>
            <a:pPr defTabSz="914099" fontAlgn="base">
              <a:spcBef>
                <a:spcPct val="0"/>
              </a:spcBef>
              <a:spcAft>
                <a:spcPct val="0"/>
              </a:spcAft>
            </a:pPr>
            <a:r>
              <a:rPr lang="en-US" sz="4400" spc="-300" dirty="0" smtClean="0">
                <a:gradFill>
                  <a:gsLst>
                    <a:gs pos="0">
                      <a:srgbClr val="FBFBFB"/>
                    </a:gs>
                    <a:gs pos="86000">
                      <a:srgbClr val="FBFBFB"/>
                    </a:gs>
                  </a:gsLst>
                  <a:lin ang="5400000" scaled="0"/>
                </a:gradFill>
                <a:latin typeface="+mj-lt"/>
              </a:rPr>
              <a:t>Ross Gardler</a:t>
            </a:r>
          </a:p>
          <a:p>
            <a:pP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cs typeface="Segoe UI" pitchFamily="34" charset="0"/>
              </a:rPr>
              <a:t>15 </a:t>
            </a:r>
            <a:r>
              <a:rPr lang="ru-RU" spc="-50" dirty="0" smtClean="0">
                <a:gradFill>
                  <a:gsLst>
                    <a:gs pos="0">
                      <a:srgbClr val="FFFFFF"/>
                    </a:gs>
                    <a:gs pos="100000">
                      <a:srgbClr val="FFFFFF"/>
                    </a:gs>
                  </a:gsLst>
                  <a:lin ang="5400000" scaled="0"/>
                </a:gradFill>
                <a:latin typeface="Segoe UI" pitchFamily="34" charset="0"/>
                <a:cs typeface="Segoe UI" pitchFamily="34" charset="0"/>
              </a:rPr>
              <a:t>лет на СПО-рынке</a:t>
            </a:r>
            <a:endParaRPr lang="en-US" spc="-50" dirty="0" smtClean="0">
              <a:gradFill>
                <a:gsLst>
                  <a:gs pos="0">
                    <a:srgbClr val="FFFFFF"/>
                  </a:gs>
                  <a:gs pos="100000">
                    <a:srgbClr val="FFFFFF"/>
                  </a:gs>
                </a:gsLst>
                <a:lin ang="5400000" scaled="0"/>
              </a:gradFill>
              <a:latin typeface="Segoe UI" pitchFamily="34" charset="0"/>
              <a:cs typeface="Segoe UI" pitchFamily="34" charset="0"/>
            </a:endParaRPr>
          </a:p>
          <a:p>
            <a:pPr defTabSz="914099" fontAlgn="base">
              <a:spcBef>
                <a:spcPct val="0"/>
              </a:spcBef>
              <a:spcAft>
                <a:spcPct val="0"/>
              </a:spcAft>
            </a:pPr>
            <a:endParaRPr lang="en-US" spc="-50" dirty="0" smtClean="0">
              <a:gradFill>
                <a:gsLst>
                  <a:gs pos="0">
                    <a:srgbClr val="FFFFFF"/>
                  </a:gs>
                  <a:gs pos="100000">
                    <a:srgbClr val="FFFFFF"/>
                  </a:gs>
                </a:gsLst>
                <a:lin ang="5400000" scaled="0"/>
              </a:gradFill>
              <a:latin typeface="Segoe UI" pitchFamily="34" charset="0"/>
              <a:cs typeface="Segoe UI" pitchFamily="34" charset="0"/>
            </a:endParaRPr>
          </a:p>
          <a:p>
            <a:pPr defTabSz="914099" fontAlgn="base">
              <a:spcBef>
                <a:spcPct val="0"/>
              </a:spcBef>
              <a:spcAft>
                <a:spcPct val="0"/>
              </a:spcAft>
            </a:pPr>
            <a:r>
              <a:rPr lang="en-US" spc="-50" dirty="0">
                <a:gradFill>
                  <a:gsLst>
                    <a:gs pos="0">
                      <a:srgbClr val="FFFFFF"/>
                    </a:gs>
                    <a:gs pos="100000">
                      <a:srgbClr val="FFFFFF"/>
                    </a:gs>
                  </a:gsLst>
                  <a:lin ang="5400000" scaled="0"/>
                </a:gradFill>
                <a:latin typeface="Segoe UI" pitchFamily="34" charset="0"/>
                <a:cs typeface="Segoe UI" pitchFamily="34" charset="0"/>
              </a:rPr>
              <a:t>Senior Technology Evangelist, Microsoft</a:t>
            </a:r>
          </a:p>
          <a:p>
            <a:pPr defTabSz="914099" fontAlgn="base">
              <a:spcBef>
                <a:spcPct val="0"/>
              </a:spcBef>
              <a:spcAft>
                <a:spcPct val="0"/>
              </a:spcAft>
            </a:pPr>
            <a:endParaRPr lang="en-US" spc="-50" dirty="0" smtClean="0">
              <a:gradFill>
                <a:gsLst>
                  <a:gs pos="0">
                    <a:srgbClr val="FFFFFF"/>
                  </a:gs>
                  <a:gs pos="100000">
                    <a:srgbClr val="FFFFFF"/>
                  </a:gs>
                </a:gsLst>
                <a:lin ang="5400000" scaled="0"/>
              </a:gradFill>
              <a:latin typeface="Segoe UI" pitchFamily="34" charset="0"/>
              <a:cs typeface="Segoe UI" pitchFamily="34" charset="0"/>
            </a:endParaRPr>
          </a:p>
          <a:p>
            <a:pP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cs typeface="Segoe UI" pitchFamily="34" charset="0"/>
              </a:rPr>
              <a:t>Executive Vice President</a:t>
            </a:r>
            <a:r>
              <a:rPr lang="ru-RU" spc="-50" dirty="0" smtClean="0">
                <a:gradFill>
                  <a:gsLst>
                    <a:gs pos="0">
                      <a:srgbClr val="FFFFFF"/>
                    </a:gs>
                    <a:gs pos="100000">
                      <a:srgbClr val="FFFFFF"/>
                    </a:gs>
                  </a:gsLst>
                  <a:lin ang="5400000" scaled="0"/>
                </a:gradFill>
                <a:latin typeface="Segoe UI" pitchFamily="34" charset="0"/>
                <a:cs typeface="Segoe UI" pitchFamily="34" charset="0"/>
              </a:rPr>
              <a:t>, </a:t>
            </a:r>
            <a:r>
              <a:rPr lang="en-US" spc="-50" dirty="0" smtClean="0">
                <a:gradFill>
                  <a:gsLst>
                    <a:gs pos="0">
                      <a:srgbClr val="FFFFFF"/>
                    </a:gs>
                    <a:gs pos="100000">
                      <a:srgbClr val="FFFFFF"/>
                    </a:gs>
                  </a:gsLst>
                  <a:lin ang="5400000" scaled="0"/>
                </a:gradFill>
                <a:latin typeface="Segoe UI" pitchFamily="34" charset="0"/>
                <a:cs typeface="Segoe UI" pitchFamily="34" charset="0"/>
              </a:rPr>
              <a:t> Apache Software Foundation</a:t>
            </a:r>
          </a:p>
          <a:p>
            <a:pPr defTabSz="914099" fontAlgn="base">
              <a:spcBef>
                <a:spcPct val="0"/>
              </a:spcBef>
              <a:spcAft>
                <a:spcPct val="0"/>
              </a:spcAft>
            </a:pPr>
            <a:endParaRPr lang="ru-RU" spc="-50" dirty="0" smtClean="0">
              <a:gradFill>
                <a:gsLst>
                  <a:gs pos="0">
                    <a:srgbClr val="FFFFFF"/>
                  </a:gs>
                  <a:gs pos="100000">
                    <a:srgbClr val="FFFFFF"/>
                  </a:gs>
                </a:gsLst>
                <a:lin ang="5400000" scaled="0"/>
              </a:gradFill>
              <a:latin typeface="Segoe UI" pitchFamily="34" charset="0"/>
              <a:cs typeface="Segoe UI" pitchFamily="34" charset="0"/>
            </a:endParaRPr>
          </a:p>
          <a:p>
            <a:pPr defTabSz="914099" fontAlgn="base">
              <a:spcBef>
                <a:spcPct val="0"/>
              </a:spcBef>
              <a:spcAft>
                <a:spcPct val="0"/>
              </a:spcAft>
            </a:pPr>
            <a:endParaRPr lang="en-US" spc="-50" dirty="0" smtClean="0">
              <a:gradFill>
                <a:gsLst>
                  <a:gs pos="0">
                    <a:srgbClr val="FFFFFF"/>
                  </a:gs>
                  <a:gs pos="100000">
                    <a:srgbClr val="FFFFFF"/>
                  </a:gs>
                </a:gsLst>
                <a:lin ang="5400000" scaled="0"/>
              </a:gradFill>
              <a:latin typeface="Segoe UI" pitchFamily="34" charset="0"/>
              <a:cs typeface="Segoe UI"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01954640"/>
      </p:ext>
    </p:extLst>
  </p:cSld>
  <p:clrMapOvr>
    <a:masterClrMapping/>
  </p:clrMapOvr>
  <p:transition advTm="403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523649" y="1447800"/>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5" name="Rectangle 14"/>
          <p:cNvSpPr/>
          <p:nvPr/>
        </p:nvSpPr>
        <p:spPr bwMode="auto">
          <a:xfrm>
            <a:off x="4375239" y="1447800"/>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7" name="Rectangle 16"/>
          <p:cNvSpPr/>
          <p:nvPr/>
        </p:nvSpPr>
        <p:spPr bwMode="auto">
          <a:xfrm>
            <a:off x="8226830" y="1456196"/>
            <a:ext cx="3647175" cy="3647175"/>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 name="TextBox 3"/>
          <p:cNvSpPr txBox="1"/>
          <p:nvPr/>
        </p:nvSpPr>
        <p:spPr>
          <a:xfrm>
            <a:off x="636350" y="3662364"/>
            <a:ext cx="3381298" cy="923330"/>
          </a:xfrm>
          <a:prstGeom prst="rect">
            <a:avLst/>
          </a:prstGeom>
          <a:noFill/>
        </p:spPr>
        <p:txBody>
          <a:bodyPr wrap="square" lIns="0" tIns="0" rIns="0" bIns="0" rtlCol="0">
            <a:spAutoFit/>
          </a:bodyPr>
          <a:lstStyle/>
          <a:p>
            <a:pPr algn="ctr"/>
            <a:r>
              <a:rPr lang="ru-RU" sz="3000" spc="-133" dirty="0" smtClean="0">
                <a:solidFill>
                  <a:schemeClr val="bg1"/>
                </a:solidFill>
                <a:latin typeface="Segoe Light" pitchFamily="34" charset="0"/>
              </a:rPr>
              <a:t>Сотрудничать с другими игроками</a:t>
            </a:r>
            <a:endParaRPr lang="en-US" sz="3000" spc="-133" dirty="0">
              <a:solidFill>
                <a:schemeClr val="bg1"/>
              </a:solidFill>
              <a:latin typeface="Segoe Light" pitchFamily="34" charset="0"/>
            </a:endParaRPr>
          </a:p>
        </p:txBody>
      </p:sp>
      <p:sp>
        <p:nvSpPr>
          <p:cNvPr id="10" name="TextBox 9"/>
          <p:cNvSpPr txBox="1"/>
          <p:nvPr/>
        </p:nvSpPr>
        <p:spPr>
          <a:xfrm>
            <a:off x="4494083" y="3662363"/>
            <a:ext cx="3381298" cy="461665"/>
          </a:xfrm>
          <a:prstGeom prst="rect">
            <a:avLst/>
          </a:prstGeom>
          <a:noFill/>
        </p:spPr>
        <p:txBody>
          <a:bodyPr wrap="square" lIns="0" tIns="0" rIns="0" bIns="0" rtlCol="0">
            <a:spAutoFit/>
          </a:bodyPr>
          <a:lstStyle/>
          <a:p>
            <a:pPr algn="ctr"/>
            <a:r>
              <a:rPr lang="ru-RU" sz="3000" spc="-133" dirty="0" smtClean="0">
                <a:solidFill>
                  <a:schemeClr val="bg1"/>
                </a:solidFill>
                <a:latin typeface="Segoe Light" pitchFamily="34" charset="0"/>
              </a:rPr>
              <a:t>Слушать клиентов</a:t>
            </a:r>
            <a:endParaRPr lang="en-US" sz="3000" spc="-133" dirty="0">
              <a:solidFill>
                <a:schemeClr val="bg1"/>
              </a:solidFill>
              <a:latin typeface="Segoe Light" pitchFamily="34" charset="0"/>
            </a:endParaRPr>
          </a:p>
        </p:txBody>
      </p:sp>
      <p:sp>
        <p:nvSpPr>
          <p:cNvPr id="11" name="TextBox 10"/>
          <p:cNvSpPr txBox="1"/>
          <p:nvPr/>
        </p:nvSpPr>
        <p:spPr>
          <a:xfrm>
            <a:off x="8491187" y="3662363"/>
            <a:ext cx="3145813" cy="923330"/>
          </a:xfrm>
          <a:prstGeom prst="rect">
            <a:avLst/>
          </a:prstGeom>
          <a:noFill/>
        </p:spPr>
        <p:txBody>
          <a:bodyPr wrap="square" lIns="0" tIns="0" rIns="0" bIns="0" rtlCol="0">
            <a:spAutoFit/>
          </a:bodyPr>
          <a:lstStyle/>
          <a:p>
            <a:pPr algn="ctr"/>
            <a:r>
              <a:rPr lang="ru-RU" sz="3000" spc="-133" dirty="0" smtClean="0">
                <a:solidFill>
                  <a:schemeClr val="bg1"/>
                </a:solidFill>
                <a:latin typeface="Segoe Light" pitchFamily="34" charset="0"/>
              </a:rPr>
              <a:t>Быть открытым в облаке</a:t>
            </a:r>
            <a:endParaRPr lang="en-US" sz="3000" spc="-133" dirty="0">
              <a:solidFill>
                <a:schemeClr val="bg1"/>
              </a:solidFill>
              <a:latin typeface="Segoe Light" pitchFamily="34" charset="0"/>
            </a:endParaRPr>
          </a:p>
        </p:txBody>
      </p:sp>
      <p:pic>
        <p:nvPicPr>
          <p:cNvPr id="2052" name="Picture 4" descr="C:\Users\claudette\Documents\2011 Jobs\metro icons\clou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7554" y="2195162"/>
            <a:ext cx="1830567" cy="10433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mitchellg\Desktop\RSS.png"/>
          <p:cNvPicPr>
            <a:picLocks noChangeAspect="1" noChangeArrowheads="1"/>
          </p:cNvPicPr>
          <p:nvPr/>
        </p:nvPicPr>
        <p:blipFill>
          <a:blip r:embed="rId7" cstate="print">
            <a:lum bright="100000"/>
          </a:blip>
          <a:srcRect/>
          <a:stretch>
            <a:fillRect/>
          </a:stretch>
        </p:blipFill>
        <p:spPr bwMode="auto">
          <a:xfrm>
            <a:off x="5284426" y="1802436"/>
            <a:ext cx="1828800" cy="1828800"/>
          </a:xfrm>
          <a:prstGeom prst="rect">
            <a:avLst/>
          </a:prstGeom>
          <a:noFill/>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445769" y="2252600"/>
            <a:ext cx="1771130" cy="12123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94083" y="1756747"/>
            <a:ext cx="5825947" cy="2862322"/>
          </a:xfrm>
          <a:prstGeom prst="rect">
            <a:avLst/>
          </a:prstGeom>
        </p:spPr>
        <p:txBody>
          <a:bodyPr wrap="square">
            <a:spAutoFit/>
          </a:bodyPr>
          <a:lstStyle/>
          <a:p>
            <a:pPr marL="571500" indent="-571500">
              <a:buFont typeface="Arial" pitchFamily="34" charset="0"/>
              <a:buChar char="•"/>
            </a:pPr>
            <a:r>
              <a:rPr lang="ru-RU"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Инвестиции в стандарты</a:t>
            </a:r>
            <a:endParaRPr lang="en-US"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endParaRPr>
          </a:p>
          <a:p>
            <a:pPr marL="571500" indent="-571500">
              <a:buFont typeface="Arial" pitchFamily="34" charset="0"/>
              <a:buChar char="•"/>
            </a:pPr>
            <a:r>
              <a:rPr lang="ru-RU"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Использование открытого кода</a:t>
            </a:r>
            <a:endParaRPr lang="en-US"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endParaRPr>
          </a:p>
          <a:p>
            <a:pPr marL="571500" indent="-571500">
              <a:buFont typeface="Arial" pitchFamily="34" charset="0"/>
              <a:buChar char="•"/>
            </a:pPr>
            <a:r>
              <a:rPr lang="ru-RU"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rPr>
              <a:t>Интеграция платформы с СПО-решениями</a:t>
            </a:r>
            <a:endParaRPr lang="en-US" sz="3600" spc="-10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latin typeface="Segoe UI Light" pitchFamily="34" charset="0"/>
              <a:cs typeface="Arial"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577206699"/>
      </p:ext>
    </p:extLst>
  </p:cSld>
  <p:clrMapOvr>
    <a:masterClrMapping/>
  </p:clrMapOvr>
  <mc:AlternateContent xmlns:mc="http://schemas.openxmlformats.org/markup-compatibility/2006">
    <mc:Choice xmlns:p14="http://schemas.microsoft.com/office/powerpoint/2010/main" Requires="p14">
      <p:transition spd="slow" p14:dur="1500" advTm="7910">
        <p14:reveal/>
      </p:transition>
    </mc:Choice>
    <mc:Fallback>
      <p:transition spd="slow" advTm="7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0" nodeType="clickEffect">
                                  <p:stCondLst>
                                    <p:cond delay="0"/>
                                  </p:stCondLst>
                                  <p:childTnLst>
                                    <p:anim calcmode="lin" valueType="num">
                                      <p:cBhvr additive="base">
                                        <p:cTn id="10" dur="1000"/>
                                        <p:tgtEl>
                                          <p:spTgt spid="15"/>
                                        </p:tgtEl>
                                        <p:attrNameLst>
                                          <p:attrName>ppt_x</p:attrName>
                                        </p:attrNameLst>
                                      </p:cBhvr>
                                      <p:tavLst>
                                        <p:tav tm="0">
                                          <p:val>
                                            <p:strVal val="ppt_x"/>
                                          </p:val>
                                        </p:tav>
                                        <p:tav tm="100000">
                                          <p:val>
                                            <p:strVal val="1+ppt_w/2"/>
                                          </p:val>
                                        </p:tav>
                                      </p:tavLst>
                                    </p:anim>
                                    <p:anim calcmode="lin" valueType="num">
                                      <p:cBhvr additive="base">
                                        <p:cTn id="11" dur="1000"/>
                                        <p:tgtEl>
                                          <p:spTgt spid="15"/>
                                        </p:tgtEl>
                                        <p:attrNameLst>
                                          <p:attrName>ppt_y</p:attrName>
                                        </p:attrNameLst>
                                      </p:cBhvr>
                                      <p:tavLst>
                                        <p:tav tm="0">
                                          <p:val>
                                            <p:strVal val="ppt_y"/>
                                          </p:val>
                                        </p:tav>
                                        <p:tav tm="100000">
                                          <p:val>
                                            <p:strVal val="ppt_y"/>
                                          </p:val>
                                        </p:tav>
                                      </p:tavLst>
                                    </p:anim>
                                    <p:set>
                                      <p:cBhvr>
                                        <p:cTn id="12" dur="1" fill="hold">
                                          <p:stCondLst>
                                            <p:cond delay="999"/>
                                          </p:stCondLst>
                                        </p:cTn>
                                        <p:tgtEl>
                                          <p:spTgt spid="15"/>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1000"/>
                                        <p:tgtEl>
                                          <p:spTgt spid="10"/>
                                        </p:tgtEl>
                                        <p:attrNameLst>
                                          <p:attrName>ppt_x</p:attrName>
                                        </p:attrNameLst>
                                      </p:cBhvr>
                                      <p:tavLst>
                                        <p:tav tm="0">
                                          <p:val>
                                            <p:strVal val="ppt_x"/>
                                          </p:val>
                                        </p:tav>
                                        <p:tav tm="100000">
                                          <p:val>
                                            <p:strVal val="1+ppt_w/2"/>
                                          </p:val>
                                        </p:tav>
                                      </p:tavLst>
                                    </p:anim>
                                    <p:anim calcmode="lin" valueType="num">
                                      <p:cBhvr additive="base">
                                        <p:cTn id="15" dur="1000"/>
                                        <p:tgtEl>
                                          <p:spTgt spid="10"/>
                                        </p:tgtEl>
                                        <p:attrNameLst>
                                          <p:attrName>ppt_y</p:attrName>
                                        </p:attrNameLst>
                                      </p:cBhvr>
                                      <p:tavLst>
                                        <p:tav tm="0">
                                          <p:val>
                                            <p:strVal val="ppt_y"/>
                                          </p:val>
                                        </p:tav>
                                        <p:tav tm="100000">
                                          <p:val>
                                            <p:strVal val="ppt_y"/>
                                          </p:val>
                                        </p:tav>
                                      </p:tavLst>
                                    </p:anim>
                                    <p:set>
                                      <p:cBhvr>
                                        <p:cTn id="16" dur="1" fill="hold">
                                          <p:stCondLst>
                                            <p:cond delay="999"/>
                                          </p:stCondLst>
                                        </p:cTn>
                                        <p:tgtEl>
                                          <p:spTgt spid="10"/>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1000"/>
                                        <p:tgtEl>
                                          <p:spTgt spid="17"/>
                                        </p:tgtEl>
                                        <p:attrNameLst>
                                          <p:attrName>ppt_x</p:attrName>
                                        </p:attrNameLst>
                                      </p:cBhvr>
                                      <p:tavLst>
                                        <p:tav tm="0">
                                          <p:val>
                                            <p:strVal val="ppt_x"/>
                                          </p:val>
                                        </p:tav>
                                        <p:tav tm="100000">
                                          <p:val>
                                            <p:strVal val="1+ppt_w/2"/>
                                          </p:val>
                                        </p:tav>
                                      </p:tavLst>
                                    </p:anim>
                                    <p:anim calcmode="lin" valueType="num">
                                      <p:cBhvr additive="base">
                                        <p:cTn id="19" dur="1000"/>
                                        <p:tgtEl>
                                          <p:spTgt spid="17"/>
                                        </p:tgtEl>
                                        <p:attrNameLst>
                                          <p:attrName>ppt_y</p:attrName>
                                        </p:attrNameLst>
                                      </p:cBhvr>
                                      <p:tavLst>
                                        <p:tav tm="0">
                                          <p:val>
                                            <p:strVal val="ppt_y"/>
                                          </p:val>
                                        </p:tav>
                                        <p:tav tm="100000">
                                          <p:val>
                                            <p:strVal val="ppt_y"/>
                                          </p:val>
                                        </p:tav>
                                      </p:tavLst>
                                    </p:anim>
                                    <p:set>
                                      <p:cBhvr>
                                        <p:cTn id="20" dur="1" fill="hold">
                                          <p:stCondLst>
                                            <p:cond delay="999"/>
                                          </p:stCondLst>
                                        </p:cTn>
                                        <p:tgtEl>
                                          <p:spTgt spid="17"/>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1000"/>
                                        <p:tgtEl>
                                          <p:spTgt spid="11"/>
                                        </p:tgtEl>
                                        <p:attrNameLst>
                                          <p:attrName>ppt_x</p:attrName>
                                        </p:attrNameLst>
                                      </p:cBhvr>
                                      <p:tavLst>
                                        <p:tav tm="0">
                                          <p:val>
                                            <p:strVal val="ppt_x"/>
                                          </p:val>
                                        </p:tav>
                                        <p:tav tm="100000">
                                          <p:val>
                                            <p:strVal val="1+ppt_w/2"/>
                                          </p:val>
                                        </p:tav>
                                      </p:tavLst>
                                    </p:anim>
                                    <p:anim calcmode="lin" valueType="num">
                                      <p:cBhvr additive="base">
                                        <p:cTn id="23" dur="1000"/>
                                        <p:tgtEl>
                                          <p:spTgt spid="11"/>
                                        </p:tgtEl>
                                        <p:attrNameLst>
                                          <p:attrName>ppt_y</p:attrName>
                                        </p:attrNameLst>
                                      </p:cBhvr>
                                      <p:tavLst>
                                        <p:tav tm="0">
                                          <p:val>
                                            <p:strVal val="ppt_y"/>
                                          </p:val>
                                        </p:tav>
                                        <p:tav tm="100000">
                                          <p:val>
                                            <p:strVal val="ppt_y"/>
                                          </p:val>
                                        </p:tav>
                                      </p:tavLst>
                                    </p:anim>
                                    <p:set>
                                      <p:cBhvr>
                                        <p:cTn id="24" dur="1" fill="hold">
                                          <p:stCondLst>
                                            <p:cond delay="999"/>
                                          </p:stCondLst>
                                        </p:cTn>
                                        <p:tgtEl>
                                          <p:spTgt spid="11"/>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1000"/>
                                        <p:tgtEl>
                                          <p:spTgt spid="2052"/>
                                        </p:tgtEl>
                                        <p:attrNameLst>
                                          <p:attrName>ppt_x</p:attrName>
                                        </p:attrNameLst>
                                      </p:cBhvr>
                                      <p:tavLst>
                                        <p:tav tm="0">
                                          <p:val>
                                            <p:strVal val="ppt_x"/>
                                          </p:val>
                                        </p:tav>
                                        <p:tav tm="100000">
                                          <p:val>
                                            <p:strVal val="1+ppt_w/2"/>
                                          </p:val>
                                        </p:tav>
                                      </p:tavLst>
                                    </p:anim>
                                    <p:anim calcmode="lin" valueType="num">
                                      <p:cBhvr additive="base">
                                        <p:cTn id="27" dur="1000"/>
                                        <p:tgtEl>
                                          <p:spTgt spid="2052"/>
                                        </p:tgtEl>
                                        <p:attrNameLst>
                                          <p:attrName>ppt_y</p:attrName>
                                        </p:attrNameLst>
                                      </p:cBhvr>
                                      <p:tavLst>
                                        <p:tav tm="0">
                                          <p:val>
                                            <p:strVal val="ppt_y"/>
                                          </p:val>
                                        </p:tav>
                                        <p:tav tm="100000">
                                          <p:val>
                                            <p:strVal val="ppt_y"/>
                                          </p:val>
                                        </p:tav>
                                      </p:tavLst>
                                    </p:anim>
                                    <p:set>
                                      <p:cBhvr>
                                        <p:cTn id="28" dur="1" fill="hold">
                                          <p:stCondLst>
                                            <p:cond delay="999"/>
                                          </p:stCondLst>
                                        </p:cTn>
                                        <p:tgtEl>
                                          <p:spTgt spid="2052"/>
                                        </p:tgtEl>
                                        <p:attrNameLst>
                                          <p:attrName>style.visibility</p:attrName>
                                        </p:attrNameLst>
                                      </p:cBhvr>
                                      <p:to>
                                        <p:strVal val="hidden"/>
                                      </p:to>
                                    </p:set>
                                  </p:childTnLst>
                                </p:cTn>
                              </p:par>
                              <p:par>
                                <p:cTn id="29" presetID="2" presetClass="exit" presetSubtype="2" fill="hold" nodeType="withEffect">
                                  <p:stCondLst>
                                    <p:cond delay="0"/>
                                  </p:stCondLst>
                                  <p:childTnLst>
                                    <p:anim calcmode="lin" valueType="num">
                                      <p:cBhvr additive="base">
                                        <p:cTn id="30" dur="1000"/>
                                        <p:tgtEl>
                                          <p:spTgt spid="12"/>
                                        </p:tgtEl>
                                        <p:attrNameLst>
                                          <p:attrName>ppt_x</p:attrName>
                                        </p:attrNameLst>
                                      </p:cBhvr>
                                      <p:tavLst>
                                        <p:tav tm="0">
                                          <p:val>
                                            <p:strVal val="ppt_x"/>
                                          </p:val>
                                        </p:tav>
                                        <p:tav tm="100000">
                                          <p:val>
                                            <p:strVal val="1+ppt_w/2"/>
                                          </p:val>
                                        </p:tav>
                                      </p:tavLst>
                                    </p:anim>
                                    <p:anim calcmode="lin" valueType="num">
                                      <p:cBhvr additive="base">
                                        <p:cTn id="31" dur="1000"/>
                                        <p:tgtEl>
                                          <p:spTgt spid="12"/>
                                        </p:tgtEl>
                                        <p:attrNameLst>
                                          <p:attrName>ppt_y</p:attrName>
                                        </p:attrNameLst>
                                      </p:cBhvr>
                                      <p:tavLst>
                                        <p:tav tm="0">
                                          <p:val>
                                            <p:strVal val="ppt_y"/>
                                          </p:val>
                                        </p:tav>
                                        <p:tav tm="100000">
                                          <p:val>
                                            <p:strVal val="ppt_y"/>
                                          </p:val>
                                        </p:tav>
                                      </p:tavLst>
                                    </p:anim>
                                    <p:set>
                                      <p:cBhvr>
                                        <p:cTn id="32" dur="1" fill="hold">
                                          <p:stCondLst>
                                            <p:cond delay="999"/>
                                          </p:stCondLst>
                                        </p:cTn>
                                        <p:tgtEl>
                                          <p:spTgt spid="12"/>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15" grpId="0" animBg="1"/>
      <p:bldP spid="17" grpId="0" animBg="1"/>
      <p:bldP spid="10" grpId="0"/>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audette\Documents\2011 Jobs\Microsoft Branding 2010\Microsoft Business Identity\Photography\FY12 Brand Photography-no expiration\Online use\MSC12_Herman_001.jpg"/>
          <p:cNvPicPr>
            <a:picLocks noChangeAspect="1" noChangeArrowheads="1"/>
          </p:cNvPicPr>
          <p:nvPr/>
        </p:nvPicPr>
        <p:blipFill rotWithShape="1">
          <a:blip r:embed="rId5">
            <a:extLst>
              <a:ext uri="{28A0092B-C50C-407E-A947-70E740481C1C}">
                <a14:useLocalDpi xmlns:a14="http://schemas.microsoft.com/office/drawing/2010/main" val="0"/>
              </a:ext>
            </a:extLst>
          </a:blip>
          <a:srcRect r="33602"/>
          <a:stretch/>
        </p:blipFill>
        <p:spPr bwMode="auto">
          <a:xfrm>
            <a:off x="4508695" y="1677988"/>
            <a:ext cx="3851292" cy="38656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a:off x="8469794" y="1677988"/>
            <a:ext cx="2785504" cy="38656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 name="Rectangle 5"/>
          <p:cNvSpPr/>
          <p:nvPr/>
        </p:nvSpPr>
        <p:spPr bwMode="auto">
          <a:xfrm>
            <a:off x="8550819" y="1764357"/>
            <a:ext cx="2633648" cy="369993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ectangle 10"/>
          <p:cNvSpPr/>
          <p:nvPr/>
        </p:nvSpPr>
        <p:spPr bwMode="auto">
          <a:xfrm>
            <a:off x="544768" y="1677988"/>
            <a:ext cx="3865657" cy="38656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a:xfrm>
            <a:off x="519112" y="228600"/>
            <a:ext cx="11537421" cy="706347"/>
          </a:xfrm>
        </p:spPr>
        <p:txBody>
          <a:bodyPr/>
          <a:lstStyle/>
          <a:p>
            <a:r>
              <a:rPr lang="ru-RU" sz="5100" dirty="0" smtClean="0"/>
              <a:t>Инвестиции в стандарты</a:t>
            </a:r>
            <a:endParaRPr lang="en-US" sz="5100" dirty="0"/>
          </a:p>
        </p:txBody>
      </p:sp>
      <p:pic>
        <p:nvPicPr>
          <p:cNvPr id="16" name="Picture 15" descr="oma_logo"/>
          <p:cNvPicPr/>
          <p:nvPr/>
        </p:nvPicPr>
        <p:blipFill>
          <a:blip r:embed="rId6" cstate="print">
            <a:extLst>
              <a:ext uri="{28A0092B-C50C-407E-A947-70E740481C1C}">
                <a14:useLocalDpi xmlns:a14="http://schemas.microsoft.com/office/drawing/2010/main" val="0"/>
              </a:ext>
            </a:extLst>
          </a:blip>
          <a:stretch>
            <a:fillRect/>
          </a:stretch>
        </p:blipFill>
        <p:spPr bwMode="auto">
          <a:xfrm>
            <a:off x="8998920" y="4820007"/>
            <a:ext cx="1737447" cy="495258"/>
          </a:xfrm>
          <a:prstGeom prst="rect">
            <a:avLst/>
          </a:prstGeom>
          <a:noFill/>
          <a:ln>
            <a:noFill/>
          </a:ln>
          <a:extLst/>
        </p:spPr>
      </p:pic>
      <p:pic>
        <p:nvPicPr>
          <p:cNvPr id="25" name="Rectangle 23585" descr="W3C"/>
          <p:cNvPicPr/>
          <p:nvPr/>
        </p:nvPicPr>
        <p:blipFill>
          <a:blip r:embed="rId7" cstate="print"/>
          <a:stretch>
            <a:fillRect/>
          </a:stretch>
        </p:blipFill>
        <p:spPr bwMode="auto">
          <a:xfrm>
            <a:off x="8615184" y="1936242"/>
            <a:ext cx="2504918" cy="364588"/>
          </a:xfrm>
          <a:prstGeom prst="rect">
            <a:avLst/>
          </a:prstGeom>
          <a:noFill/>
          <a:ln>
            <a:noFill/>
          </a:ln>
        </p:spPr>
      </p:pic>
      <p:pic>
        <p:nvPicPr>
          <p:cNvPr id="1030" name="Picture 6" descr="C:\Users\claudette\Documents\2011 Jobs\logos\IEEE_logo_svg.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63000"/>
                    </a14:imgEffect>
                  </a14:imgLayer>
                </a14:imgProps>
              </a:ext>
              <a:ext uri="{28A0092B-C50C-407E-A947-70E740481C1C}">
                <a14:useLocalDpi xmlns:a14="http://schemas.microsoft.com/office/drawing/2010/main" val="0"/>
              </a:ext>
            </a:extLst>
          </a:blip>
          <a:srcRect/>
          <a:stretch>
            <a:fillRect/>
          </a:stretch>
        </p:blipFill>
        <p:spPr bwMode="auto">
          <a:xfrm>
            <a:off x="9081042" y="4137795"/>
            <a:ext cx="1515598" cy="49105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15283" y="2094137"/>
            <a:ext cx="3724625" cy="3370153"/>
          </a:xfrm>
          <a:prstGeom prst="rect">
            <a:avLst/>
          </a:prstGeom>
        </p:spPr>
        <p:txBody>
          <a:bodyPr wrap="square">
            <a:spAutoFit/>
          </a:bodyPr>
          <a:lstStyle/>
          <a:p>
            <a:r>
              <a:rPr lang="ru-RU" sz="27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более</a:t>
            </a:r>
            <a:r>
              <a:rPr lang="en-US" sz="28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en-US" sz="6600" spc="-300" dirty="0" smtClean="0">
                <a:gradFill>
                  <a:gsLst>
                    <a:gs pos="0">
                      <a:srgbClr val="FBFBFB"/>
                    </a:gs>
                    <a:gs pos="86000">
                      <a:srgbClr val="FBFBFB"/>
                    </a:gs>
                  </a:gsLst>
                  <a:lin ang="5400000" scaled="0"/>
                </a:gradFill>
                <a:latin typeface="+mj-lt"/>
              </a:rPr>
              <a:t>150</a:t>
            </a:r>
            <a:r>
              <a:rPr lang="en-US" sz="28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ru-RU" sz="27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стандартизующих организаций</a:t>
            </a:r>
            <a:r>
              <a:rPr lang="en-US" sz="27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t>
            </a:r>
          </a:p>
          <a:p>
            <a:r>
              <a:rPr lang="ru-RU" sz="27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И более </a:t>
            </a:r>
            <a:r>
              <a:rPr lang="en-US" sz="6600" spc="-300" dirty="0" smtClean="0">
                <a:gradFill>
                  <a:gsLst>
                    <a:gs pos="0">
                      <a:srgbClr val="FBFBFB"/>
                    </a:gs>
                    <a:gs pos="86000">
                      <a:srgbClr val="FBFBFB"/>
                    </a:gs>
                  </a:gsLst>
                  <a:lin ang="5400000" scaled="0"/>
                </a:gradFill>
                <a:latin typeface="+mj-lt"/>
              </a:rPr>
              <a:t>400 </a:t>
            </a:r>
            <a:r>
              <a:rPr lang="ru-RU" sz="27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рабочих групп</a:t>
            </a:r>
            <a:endParaRPr lang="en-US" sz="27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4" name="Picture 13" descr="oasi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19438" y="3552696"/>
            <a:ext cx="1951001" cy="425385"/>
          </a:xfrm>
          <a:prstGeom prst="rect">
            <a:avLst/>
          </a:prstGeom>
          <a:noFill/>
          <a:ln>
            <a:noFill/>
          </a:ln>
          <a:extLst/>
        </p:spPr>
      </p:pic>
      <p:pic>
        <p:nvPicPr>
          <p:cNvPr id="15" name="Rectangle 23580" descr="IETF logo"/>
          <p:cNvPicPr/>
          <p:nvPr/>
        </p:nvPicPr>
        <p:blipFill>
          <a:blip r:embed="rId11" cstate="print"/>
          <a:stretch>
            <a:fillRect/>
          </a:stretch>
        </p:blipFill>
        <p:spPr bwMode="auto">
          <a:xfrm>
            <a:off x="9049085" y="2452409"/>
            <a:ext cx="1681513" cy="840978"/>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811310113"/>
      </p:ext>
    </p:extLst>
  </p:cSld>
  <p:clrMapOvr>
    <a:masterClrMapping/>
  </p:clrMapOvr>
  <mc:AlternateContent xmlns:mc="http://schemas.openxmlformats.org/markup-compatibility/2006">
    <mc:Choice xmlns:p14="http://schemas.microsoft.com/office/powerpoint/2010/main" Requires="p14">
      <p:transition spd="slow" p14:dur="1500" advTm="22009">
        <p:push/>
      </p:transition>
    </mc:Choice>
    <mc:Fallback>
      <p:transition spd="slow" advTm="22009">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831824" y="3211437"/>
            <a:ext cx="1682245" cy="1677153"/>
            <a:chOff x="8210139" y="1600200"/>
            <a:chExt cx="3451238" cy="3440791"/>
          </a:xfrm>
          <a:solidFill>
            <a:srgbClr val="C80137"/>
          </a:solidFill>
        </p:grpSpPr>
        <p:sp>
          <p:nvSpPr>
            <p:cNvPr id="45" name="Rectangle 44"/>
            <p:cNvSpPr/>
            <p:nvPr/>
          </p:nvSpPr>
          <p:spPr bwMode="auto">
            <a:xfrm>
              <a:off x="8210139" y="1600200"/>
              <a:ext cx="1677153" cy="16771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6" name="Rectangle 45"/>
            <p:cNvSpPr/>
            <p:nvPr/>
          </p:nvSpPr>
          <p:spPr bwMode="auto">
            <a:xfrm>
              <a:off x="9984224" y="1600200"/>
              <a:ext cx="1677153" cy="16771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7" name="Rectangle 46"/>
            <p:cNvSpPr/>
            <p:nvPr/>
          </p:nvSpPr>
          <p:spPr bwMode="auto">
            <a:xfrm>
              <a:off x="8210139" y="3363838"/>
              <a:ext cx="1677153" cy="16771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8" name="Rectangle 47"/>
            <p:cNvSpPr/>
            <p:nvPr/>
          </p:nvSpPr>
          <p:spPr bwMode="auto">
            <a:xfrm>
              <a:off x="9984224" y="3363838"/>
              <a:ext cx="1677153" cy="16771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
        <p:nvSpPr>
          <p:cNvPr id="2" name="Title 1"/>
          <p:cNvSpPr>
            <a:spLocks noGrp="1"/>
          </p:cNvSpPr>
          <p:nvPr>
            <p:ph type="title"/>
          </p:nvPr>
        </p:nvSpPr>
        <p:spPr/>
        <p:txBody>
          <a:bodyPr/>
          <a:lstStyle/>
          <a:p>
            <a:r>
              <a:rPr lang="en-US" dirty="0" smtClean="0"/>
              <a:t>Windows + Open </a:t>
            </a:r>
            <a:r>
              <a:rPr lang="en-US" dirty="0"/>
              <a:t>Source </a:t>
            </a:r>
          </a:p>
        </p:txBody>
      </p:sp>
      <p:grpSp>
        <p:nvGrpSpPr>
          <p:cNvPr id="12" name="Group 11"/>
          <p:cNvGrpSpPr/>
          <p:nvPr/>
        </p:nvGrpSpPr>
        <p:grpSpPr>
          <a:xfrm>
            <a:off x="4509574" y="1447800"/>
            <a:ext cx="1677153" cy="1677153"/>
            <a:chOff x="4509574" y="1447800"/>
            <a:chExt cx="1677153" cy="1677153"/>
          </a:xfrm>
        </p:grpSpPr>
        <p:sp>
          <p:nvSpPr>
            <p:cNvPr id="21" name="Rectangle 20"/>
            <p:cNvSpPr/>
            <p:nvPr/>
          </p:nvSpPr>
          <p:spPr bwMode="auto">
            <a:xfrm>
              <a:off x="4509574"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026" name="Picture 2" descr="http://upload.wikimedia.org/wikipedia/commons/thumb/2/27/PHP-logo.svg/1000px-PHP-log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6726" y="2005345"/>
              <a:ext cx="1182847" cy="627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8057739" y="1447800"/>
            <a:ext cx="1677153" cy="1677153"/>
            <a:chOff x="8057739" y="1447800"/>
            <a:chExt cx="1677153" cy="1677153"/>
          </a:xfrm>
        </p:grpSpPr>
        <p:sp>
          <p:nvSpPr>
            <p:cNvPr id="23" name="Rectangle 22"/>
            <p:cNvSpPr/>
            <p:nvPr/>
          </p:nvSpPr>
          <p:spPr bwMode="auto">
            <a:xfrm>
              <a:off x="8057739"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4" name="Group 3"/>
            <p:cNvGrpSpPr/>
            <p:nvPr/>
          </p:nvGrpSpPr>
          <p:grpSpPr>
            <a:xfrm>
              <a:off x="8132763" y="2033894"/>
              <a:ext cx="1595541" cy="598523"/>
              <a:chOff x="3116982" y="3678239"/>
              <a:chExt cx="3416646" cy="1262061"/>
            </a:xfrm>
          </p:grpSpPr>
          <p:pic>
            <p:nvPicPr>
              <p:cNvPr id="1028" name="Picture 4" descr="File:Mozilla Firefox wordmark.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4939" y="3678239"/>
                <a:ext cx="2238689" cy="12620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Firefox 3.5 logo.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6982" y="3749843"/>
                <a:ext cx="1190457" cy="11904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 name="Group 9"/>
          <p:cNvGrpSpPr/>
          <p:nvPr/>
        </p:nvGrpSpPr>
        <p:grpSpPr>
          <a:xfrm>
            <a:off x="961408" y="1447800"/>
            <a:ext cx="1677153" cy="1677153"/>
            <a:chOff x="961408" y="1447800"/>
            <a:chExt cx="1677153" cy="1677153"/>
          </a:xfrm>
        </p:grpSpPr>
        <p:sp>
          <p:nvSpPr>
            <p:cNvPr id="25" name="Rectangle 24"/>
            <p:cNvSpPr/>
            <p:nvPr/>
          </p:nvSpPr>
          <p:spPr bwMode="auto">
            <a:xfrm>
              <a:off x="961408"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7" name="Group 6"/>
            <p:cNvGrpSpPr/>
            <p:nvPr/>
          </p:nvGrpSpPr>
          <p:grpSpPr>
            <a:xfrm>
              <a:off x="1380636" y="1718829"/>
              <a:ext cx="846577" cy="1200812"/>
              <a:chOff x="7018372" y="2665559"/>
              <a:chExt cx="975713" cy="1488938"/>
            </a:xfrm>
          </p:grpSpPr>
          <p:pic>
            <p:nvPicPr>
              <p:cNvPr id="1034" name="Picture 10" descr="C:\Users\Claudette\Documents\2010 jobs\logos\linux pengui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8372" y="2665559"/>
                <a:ext cx="975713" cy="11327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Claudette\Documents\2010 jobs\logos\linux straight.t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2678" y="3912119"/>
                <a:ext cx="887103" cy="24237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descr="bridgebasetransparen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068" y="5381865"/>
            <a:ext cx="11753470" cy="1476135"/>
          </a:xfrm>
          <a:prstGeom prst="rect">
            <a:avLst/>
          </a:prstGeom>
          <a:noFill/>
          <a:ln>
            <a:noFill/>
          </a:ln>
        </p:spPr>
      </p:pic>
      <p:grpSp>
        <p:nvGrpSpPr>
          <p:cNvPr id="50" name="Group 49"/>
          <p:cNvGrpSpPr/>
          <p:nvPr/>
        </p:nvGrpSpPr>
        <p:grpSpPr>
          <a:xfrm>
            <a:off x="4509574" y="3211438"/>
            <a:ext cx="1677153" cy="1677153"/>
            <a:chOff x="4509574" y="3211438"/>
            <a:chExt cx="1677153" cy="1677153"/>
          </a:xfrm>
        </p:grpSpPr>
        <p:sp>
          <p:nvSpPr>
            <p:cNvPr id="29" name="Rectangle 28"/>
            <p:cNvSpPr/>
            <p:nvPr/>
          </p:nvSpPr>
          <p:spPr bwMode="auto">
            <a:xfrm>
              <a:off x="4509574"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5" name="Picture 2" descr="http://upload.wikimedia.org/wikipedia/en/thumb/6/62/MySQL.svg/489px-MySQL.sv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03551" y="3591869"/>
              <a:ext cx="1236022" cy="639664"/>
            </a:xfrm>
            <a:prstGeom prst="rect">
              <a:avLst/>
            </a:prstGeom>
            <a:noFill/>
            <a:ln>
              <a:noFill/>
            </a:ln>
            <a:extLst/>
          </p:spPr>
        </p:pic>
      </p:grpSp>
      <p:grpSp>
        <p:nvGrpSpPr>
          <p:cNvPr id="26" name="Group 25"/>
          <p:cNvGrpSpPr/>
          <p:nvPr/>
        </p:nvGrpSpPr>
        <p:grpSpPr>
          <a:xfrm>
            <a:off x="9831824" y="1447800"/>
            <a:ext cx="1677153" cy="1677153"/>
            <a:chOff x="9831824" y="1447800"/>
            <a:chExt cx="1677153" cy="1677153"/>
          </a:xfrm>
        </p:grpSpPr>
        <p:sp>
          <p:nvSpPr>
            <p:cNvPr id="24" name="Rectangle 23"/>
            <p:cNvSpPr/>
            <p:nvPr/>
          </p:nvSpPr>
          <p:spPr bwMode="auto">
            <a:xfrm>
              <a:off x="9831824"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6" name="Picture 2" descr="C:\Users\mjbrown\Desktop\Web\Graphics\Drupal\druplicon.small[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70809" y="1842664"/>
              <a:ext cx="799182" cy="91358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961408" y="3211438"/>
            <a:ext cx="1677153" cy="1677153"/>
            <a:chOff x="961408" y="3211438"/>
            <a:chExt cx="1677153" cy="1677153"/>
          </a:xfrm>
        </p:grpSpPr>
        <p:sp>
          <p:nvSpPr>
            <p:cNvPr id="33" name="Rectangle 32"/>
            <p:cNvSpPr/>
            <p:nvPr/>
          </p:nvSpPr>
          <p:spPr bwMode="auto">
            <a:xfrm>
              <a:off x="961408"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7" name="Picture 2">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011832" y="3766218"/>
              <a:ext cx="1574398" cy="5389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2735491" y="3211438"/>
            <a:ext cx="1677153" cy="1677153"/>
            <a:chOff x="2735491" y="3211438"/>
            <a:chExt cx="1677153" cy="1677153"/>
          </a:xfrm>
        </p:grpSpPr>
        <p:sp>
          <p:nvSpPr>
            <p:cNvPr id="28" name="Rectangle 27"/>
            <p:cNvSpPr/>
            <p:nvPr/>
          </p:nvSpPr>
          <p:spPr bwMode="auto">
            <a:xfrm>
              <a:off x="2735491"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051" name="Picture 3" descr="F:\2010 jobs\logos\samba.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34760" y="3939459"/>
              <a:ext cx="1443184" cy="2597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6283656" y="1447800"/>
            <a:ext cx="1677153" cy="1677153"/>
            <a:chOff x="6283656" y="1447800"/>
            <a:chExt cx="1677153" cy="1677153"/>
          </a:xfrm>
        </p:grpSpPr>
        <p:sp>
          <p:nvSpPr>
            <p:cNvPr id="22" name="Rectangle 21"/>
            <p:cNvSpPr/>
            <p:nvPr/>
          </p:nvSpPr>
          <p:spPr bwMode="auto">
            <a:xfrm>
              <a:off x="6283656"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43" name="Picture 2" descr="C:\Users\claudette\Documents\2011 Jobs\Kelly Young\02-Crystal\graphics\java.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18646" y="1543817"/>
              <a:ext cx="807171" cy="14851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p:cNvGrpSpPr/>
          <p:nvPr/>
        </p:nvGrpSpPr>
        <p:grpSpPr>
          <a:xfrm>
            <a:off x="6283656" y="3211438"/>
            <a:ext cx="1677153" cy="1677153"/>
            <a:chOff x="6283656" y="3211438"/>
            <a:chExt cx="1677153" cy="1677153"/>
          </a:xfrm>
        </p:grpSpPr>
        <p:sp>
          <p:nvSpPr>
            <p:cNvPr id="30" name="Rectangle 29"/>
            <p:cNvSpPr/>
            <p:nvPr/>
          </p:nvSpPr>
          <p:spPr bwMode="auto">
            <a:xfrm>
              <a:off x="6283656"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44" name="Picture 2" descr="C:\Users\claudette\Documents\2011 Jobs\logos\moodle-logo.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57409" y="3857761"/>
              <a:ext cx="1329645" cy="3757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8057739" y="3211438"/>
            <a:ext cx="1677153" cy="1677153"/>
            <a:chOff x="8057739" y="3211438"/>
            <a:chExt cx="1677153" cy="1677153"/>
          </a:xfrm>
        </p:grpSpPr>
        <p:sp>
          <p:nvSpPr>
            <p:cNvPr id="31" name="Rectangle 30"/>
            <p:cNvSpPr/>
            <p:nvPr/>
          </p:nvSpPr>
          <p:spPr bwMode="auto">
            <a:xfrm>
              <a:off x="8057739"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9" name="Picture 2" descr="C:\Users\claudette\Documents\2011 Jobs\logos\hadoop.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85464" y="3887483"/>
              <a:ext cx="1339242" cy="3163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735491" y="1447800"/>
            <a:ext cx="1677153" cy="1677153"/>
            <a:chOff x="2735491" y="1447800"/>
            <a:chExt cx="1677153" cy="1677153"/>
          </a:xfrm>
        </p:grpSpPr>
        <p:sp>
          <p:nvSpPr>
            <p:cNvPr id="3" name="Rectangle 2"/>
            <p:cNvSpPr/>
            <p:nvPr/>
          </p:nvSpPr>
          <p:spPr bwMode="auto">
            <a:xfrm>
              <a:off x="2735491"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53" name="Picture 5" descr="C:\Users\claudette\Documents\2011 Jobs\logos\asf_logo [Converted].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00345" y="2174087"/>
              <a:ext cx="1469419" cy="3337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434618734"/>
      </p:ext>
    </p:extLst>
  </p:cSld>
  <p:clrMapOvr>
    <a:masterClrMapping/>
  </p:clrMapOvr>
  <p:transition spd="med" advTm="552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7.6"/>
</p:tagLst>
</file>

<file path=ppt/theme/theme1.xml><?xml version="1.0" encoding="utf-8"?>
<a:theme xmlns:a="http://schemas.openxmlformats.org/drawingml/2006/main" name="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3.xml><?xml version="1.0" encoding="utf-8"?>
<a:theme xmlns:a="http://schemas.openxmlformats.org/drawingml/2006/main" name="1_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B6D32A2F13B44197F48C5BFF5F2553" ma:contentTypeVersion="0" ma:contentTypeDescription="Create a new document." ma:contentTypeScope="" ma:versionID="46197af6bc37fdf3a3d994e836735ebe">
  <xsd:schema xmlns:xsd="http://www.w3.org/2001/XMLSchema" xmlns:xs="http://www.w3.org/2001/XMLSchema" xmlns:p="http://schemas.microsoft.com/office/2006/metadata/properties" targetNamespace="http://schemas.microsoft.com/office/2006/metadata/properties" ma:root="true" ma:fieldsID="a66bde2840cb45b397e6f4abcab7108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ACEC21-B5AA-4A99-8B77-1CEEF3244E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infopath/2007/PartnerControls"/>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Metro Template Light 16x9</Template>
  <TotalTime>72965</TotalTime>
  <Words>3547</Words>
  <Application>Microsoft Office PowerPoint</Application>
  <PresentationFormat>Custom</PresentationFormat>
  <Paragraphs>459</Paragraphs>
  <Slides>30</Slides>
  <Notes>24</Notes>
  <HiddenSlides>4</HiddenSlides>
  <MMClips>31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ＭＳ Ｐゴシック</vt:lpstr>
      <vt:lpstr>Arial</vt:lpstr>
      <vt:lpstr>Calibri</vt:lpstr>
      <vt:lpstr>Segoe</vt:lpstr>
      <vt:lpstr>Segoe Light</vt:lpstr>
      <vt:lpstr>Segoe UI</vt:lpstr>
      <vt:lpstr>Segoe UI Light</vt:lpstr>
      <vt:lpstr>Symbol</vt:lpstr>
      <vt:lpstr>Times New Roman</vt:lpstr>
      <vt:lpstr>Wingdings</vt:lpstr>
      <vt:lpstr>Metro Template Light 16x9</vt:lpstr>
      <vt:lpstr>Metro Template Colored Titles Segoe UI 16x9</vt:lpstr>
      <vt:lpstr>1_Metro Template Colored Titles Segoe UI 16x9</vt:lpstr>
      <vt:lpstr>PowerPoint Presentation</vt:lpstr>
      <vt:lpstr>PowerPoint Presentation</vt:lpstr>
      <vt:lpstr>PowerPoint Presentation</vt:lpstr>
      <vt:lpstr>Решение: Windows Azure</vt:lpstr>
      <vt:lpstr>PowerPoint Presentation</vt:lpstr>
      <vt:lpstr>PowerPoint Presentation</vt:lpstr>
      <vt:lpstr>PowerPoint Presentation</vt:lpstr>
      <vt:lpstr>Инвестиции в стандарты</vt:lpstr>
      <vt:lpstr>Windows + Open Source </vt:lpstr>
      <vt:lpstr>Microsoft + Linux</vt:lpstr>
      <vt:lpstr>PowerPoint Presentation</vt:lpstr>
      <vt:lpstr>PowerPoint Presentation</vt:lpstr>
      <vt:lpstr>PowerPoint Presentation</vt:lpstr>
      <vt:lpstr>Windows Azure. Виртуальные машины</vt:lpstr>
      <vt:lpstr>PowerPoint Presentation</vt:lpstr>
      <vt:lpstr>PowerPoint Presentation</vt:lpstr>
      <vt:lpstr>Демонстрация</vt:lpstr>
      <vt:lpstr>Создадим сайт для обмена видео-роликами и фотографиями.</vt:lpstr>
      <vt:lpstr>PowerPoint Presentation</vt:lpstr>
      <vt:lpstr>Смешанная ИТ-инфраструктура с Azure Services</vt:lpstr>
      <vt:lpstr>Microsoft + Apache Hadoop</vt:lpstr>
      <vt:lpstr>Open Source Big Data and Microsoft SQL Server</vt:lpstr>
      <vt:lpstr>eGovernment</vt:lpstr>
      <vt:lpstr>Правительство Колумбии</vt:lpstr>
      <vt:lpstr>PowerPoint Presentation</vt:lpstr>
      <vt:lpstr>Работа с сообществами Недавние анонсы </vt:lpstr>
      <vt:lpstr>PowerPoint Presentation</vt:lpstr>
      <vt:lpstr>Seeking to work with Local Community</vt:lpstr>
      <vt:lpstr>Add Local Partners</vt:lpstr>
      <vt:lpstr> </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Openness Core Deck</dc:title>
  <dc:subject>&lt;Event Name Here&gt;</dc:subject>
  <dc:creator>claudette</dc:creator>
  <cp:keywords/>
  <dc:description>Template: Saku Uchikawa, Microsoft Corporation
Formatting:
Event Date: 
Event Location: 
Audience Type: Internal</dc:description>
  <cp:lastModifiedBy>Leonid Anikin</cp:lastModifiedBy>
  <cp:revision>762</cp:revision>
  <dcterms:created xsi:type="dcterms:W3CDTF">2011-12-05T00:03:41Z</dcterms:created>
  <dcterms:modified xsi:type="dcterms:W3CDTF">2013-04-11T14:28:27Z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0x01010068B6D32A2F13B44197F48C5BFF5F2553</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TaxKeyword">
    <vt:lpwstr/>
  </property>
  <property fmtid="{D5CDD505-2E9C-101B-9397-08002B2CF9AE}" pid="7" name="Audiences">
    <vt:lpwstr/>
  </property>
  <property fmtid="{D5CDD505-2E9C-101B-9397-08002B2CF9AE}" pid="8" name="Capabilities">
    <vt:lpwstr/>
  </property>
  <property fmtid="{D5CDD505-2E9C-101B-9397-08002B2CF9AE}" pid="9" name="Region">
    <vt:lpwstr/>
  </property>
  <property fmtid="{D5CDD505-2E9C-101B-9397-08002B2CF9AE}" pid="10" name="Segments">
    <vt:lpwstr/>
  </property>
  <property fmtid="{D5CDD505-2E9C-101B-9397-08002B2CF9AE}" pid="11" name="Confidentiality">
    <vt:lpwstr>21;#Microsoft confidential|461efa83-0283-486a-a8d5-943328f3693f</vt:lpwstr>
  </property>
  <property fmtid="{D5CDD505-2E9C-101B-9397-08002B2CF9AE}" pid="12" name="ActivitiesAndPrograms">
    <vt:lpwstr/>
  </property>
  <property fmtid="{D5CDD505-2E9C-101B-9397-08002B2CF9AE}" pid="13" name="Partners">
    <vt:lpwstr/>
  </property>
  <property fmtid="{D5CDD505-2E9C-101B-9397-08002B2CF9AE}" pid="14" name="Groups">
    <vt:lpwstr/>
  </property>
  <property fmtid="{D5CDD505-2E9C-101B-9397-08002B2CF9AE}" pid="15" name="Topics">
    <vt:lpwstr/>
  </property>
  <property fmtid="{D5CDD505-2E9C-101B-9397-08002B2CF9AE}" pid="16" name="Industries">
    <vt:lpwstr/>
  </property>
  <property fmtid="{D5CDD505-2E9C-101B-9397-08002B2CF9AE}" pid="17" name="Roles">
    <vt:lpwstr/>
  </property>
  <property fmtid="{D5CDD505-2E9C-101B-9397-08002B2CF9AE}" pid="18" name="SMSGDomain">
    <vt:lpwstr/>
  </property>
  <property fmtid="{D5CDD505-2E9C-101B-9397-08002B2CF9AE}" pid="19" name="Competitors">
    <vt:lpwstr/>
  </property>
  <property fmtid="{D5CDD505-2E9C-101B-9397-08002B2CF9AE}" pid="20" name="BusinessArchitecture">
    <vt:lpwstr/>
  </property>
  <property fmtid="{D5CDD505-2E9C-101B-9397-08002B2CF9AE}" pid="21" name="Products">
    <vt:lpwstr>12922;#open-source software|ccd90b89-341d-41ea-b426-ddc6c23473fe</vt:lpwstr>
  </property>
  <property fmtid="{D5CDD505-2E9C-101B-9397-08002B2CF9AE}" pid="22" name="_dlc_policyId">
    <vt:lpwstr/>
  </property>
  <property fmtid="{D5CDD505-2E9C-101B-9397-08002B2CF9AE}" pid="23" name="ItemRetentionFormula">
    <vt:lpwstr/>
  </property>
  <property fmtid="{D5CDD505-2E9C-101B-9397-08002B2CF9AE}" pid="24" name="ItemType">
    <vt:lpwstr>10046;#presentation materials|7e967e7d-c50c-4512-9142-b60809a45202</vt:lpwstr>
  </property>
  <property fmtid="{D5CDD505-2E9C-101B-9397-08002B2CF9AE}" pid="25" name="LastUpdatedByBatchTagging">
    <vt:bool>false</vt:bool>
  </property>
  <property fmtid="{D5CDD505-2E9C-101B-9397-08002B2CF9AE}" pid="26" name="Languages">
    <vt:lpwstr>10056;#English|cb91f272-ce4d-4a7e-9bbf-78b58e3d188d</vt:lpwstr>
  </property>
  <property fmtid="{D5CDD505-2E9C-101B-9397-08002B2CF9AE}" pid="27" name="_dlc_DocIdItemGuid">
    <vt:lpwstr>32d2fbc8-3c2f-48da-a3cc-d592d6a1e4f8</vt:lpwstr>
  </property>
  <property fmtid="{D5CDD505-2E9C-101B-9397-08002B2CF9AE}" pid="28" name="WorkflowCreationPath">
    <vt:lpwstr>a2444f68-e94d-4cad-9dda-8c5779e7fca4,2;a2444f68-e94d-4cad-9dda-8c5779e7fca4,5;d3765c0c-e2b5-4307-934b-d5d862e93ab3,4;d3765c0c-e2b5-4307-934b-d5d862e93ab3,4;</vt:lpwstr>
  </property>
  <property fmtid="{D5CDD505-2E9C-101B-9397-08002B2CF9AE}" pid="29" name="SMSGTags">
    <vt:lpwstr/>
  </property>
  <property fmtid="{D5CDD505-2E9C-101B-9397-08002B2CF9AE}" pid="30" name="EnterpriseDomainTags">
    <vt:lpwstr/>
  </property>
  <property fmtid="{D5CDD505-2E9C-101B-9397-08002B2CF9AE}" pid="31" name="EnterpriseDomainTagsTaxHTField0">
    <vt:lpwstr/>
  </property>
  <property fmtid="{D5CDD505-2E9C-101B-9397-08002B2CF9AE}" pid="32" name="_docset_NoMedatataSyncRequired">
    <vt:lpwstr>False</vt:lpwstr>
  </property>
  <property fmtid="{D5CDD505-2E9C-101B-9397-08002B2CF9AE}" pid="33" name="SMSGTagsTaxHTField0">
    <vt:lpwstr/>
  </property>
  <property fmtid="{D5CDD505-2E9C-101B-9397-08002B2CF9AE}" pid="34" name="IsMyDocuments">
    <vt:bool>true</vt:bool>
  </property>
  <property fmtid="{D5CDD505-2E9C-101B-9397-08002B2CF9AE}" pid="35" name="_dlc_DocId">
    <vt:lpwstr>KC00-15-171039</vt:lpwstr>
  </property>
  <property fmtid="{D5CDD505-2E9C-101B-9397-08002B2CF9AE}" pid="36" name="Thumbnail1">
    <vt:lpwstr>, </vt:lpwstr>
  </property>
  <property fmtid="{D5CDD505-2E9C-101B-9397-08002B2CF9AE}" pid="37" name="_dlc_DocIdUrl">
    <vt:lpwstr>http://infopedia/docstore/_layouts/DocIdRedir.aspx?ID=KC00-15-171039, KC00-15-171039</vt:lpwstr>
  </property>
  <property fmtid="{D5CDD505-2E9C-101B-9397-08002B2CF9AE}" pid="38" name="ItemTypeTaxHTField0">
    <vt:lpwstr/>
  </property>
  <property fmtid="{D5CDD505-2E9C-101B-9397-08002B2CF9AE}" pid="39" name="messageframeworktype">
    <vt:lpwstr/>
  </property>
  <property fmtid="{D5CDD505-2E9C-101B-9397-08002B2CF9AE}" pid="40" name="WorkflowChangePath">
    <vt:lpwstr>d3765c0c-e2b5-4307-934b-d5d862e93ab3,9;d3765c0c-e2b5-4307-934b-d5d862e93ab3,9;d3765c0c-e2b5-4307-934b-d5d862e93ab3,18;d3765c0c-e2b5-4307-934b-d5d862e93ab3,18;</vt:lpwstr>
  </property>
</Properties>
</file>